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9"/>
  </p:notesMasterIdLst>
  <p:sldIdLst>
    <p:sldId id="256" r:id="rId6"/>
    <p:sldId id="526" r:id="rId7"/>
    <p:sldId id="390" r:id="rId8"/>
    <p:sldId id="532" r:id="rId9"/>
    <p:sldId id="258" r:id="rId10"/>
    <p:sldId id="533" r:id="rId11"/>
    <p:sldId id="534" r:id="rId12"/>
    <p:sldId id="535" r:id="rId13"/>
    <p:sldId id="504" r:id="rId14"/>
    <p:sldId id="505" r:id="rId15"/>
    <p:sldId id="262" r:id="rId16"/>
    <p:sldId id="531" r:id="rId17"/>
    <p:sldId id="270" r:id="rId18"/>
    <p:sldId id="536" r:id="rId19"/>
    <p:sldId id="537" r:id="rId20"/>
    <p:sldId id="539" r:id="rId21"/>
    <p:sldId id="540" r:id="rId22"/>
    <p:sldId id="518" r:id="rId23"/>
    <p:sldId id="519" r:id="rId24"/>
    <p:sldId id="549" r:id="rId25"/>
    <p:sldId id="511" r:id="rId26"/>
    <p:sldId id="515" r:id="rId27"/>
    <p:sldId id="516" r:id="rId28"/>
    <p:sldId id="517" r:id="rId29"/>
    <p:sldId id="544" r:id="rId30"/>
    <p:sldId id="545" r:id="rId31"/>
    <p:sldId id="547" r:id="rId32"/>
    <p:sldId id="541" r:id="rId33"/>
    <p:sldId id="542" r:id="rId34"/>
    <p:sldId id="543" r:id="rId35"/>
    <p:sldId id="550" r:id="rId36"/>
    <p:sldId id="293" r:id="rId37"/>
    <p:sldId id="54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ug, Regan" initials="SR" lastIdx="26" clrIdx="0">
    <p:extLst>
      <p:ext uri="{19B8F6BF-5375-455C-9EA6-DF929625EA0E}">
        <p15:presenceInfo xmlns:p15="http://schemas.microsoft.com/office/powerpoint/2012/main" userId="S-1-5-21-1715567821-152049171-1801674531-235772" providerId="AD"/>
      </p:ext>
    </p:extLst>
  </p:cmAuthor>
  <p:cmAuthor id="2" name="Keidel-Adams, Pam" initials="KP" lastIdx="44" clrIdx="1">
    <p:extLst>
      <p:ext uri="{19B8F6BF-5375-455C-9EA6-DF929625EA0E}">
        <p15:presenceInfo xmlns:p15="http://schemas.microsoft.com/office/powerpoint/2012/main" userId="S-1-5-21-1715567821-152049171-1801674531-69680" providerId="AD"/>
      </p:ext>
    </p:extLst>
  </p:cmAuthor>
  <p:cmAuthor id="3" name="Gibson, Thomas" initials="GT" lastIdx="62" clrIdx="2">
    <p:extLst>
      <p:ext uri="{19B8F6BF-5375-455C-9EA6-DF929625EA0E}">
        <p15:presenceInfo xmlns:p15="http://schemas.microsoft.com/office/powerpoint/2012/main" userId="S-1-5-21-1715567821-152049171-1801674531-180135" providerId="AD"/>
      </p:ext>
    </p:extLst>
  </p:cmAuthor>
  <p:cmAuthor id="4" name="Heaton, Patrick" initials="HP" lastIdx="7" clrIdx="3">
    <p:extLst>
      <p:ext uri="{19B8F6BF-5375-455C-9EA6-DF929625EA0E}">
        <p15:presenceInfo xmlns:p15="http://schemas.microsoft.com/office/powerpoint/2012/main" userId="S-1-5-21-1715567821-152049171-1801674531-420116" providerId="AD"/>
      </p:ext>
    </p:extLst>
  </p:cmAuthor>
  <p:cmAuthor id="5" name="Woodwell, Catherine" initials="WC" lastIdx="14" clrIdx="4">
    <p:extLst>
      <p:ext uri="{19B8F6BF-5375-455C-9EA6-DF929625EA0E}">
        <p15:presenceInfo xmlns:p15="http://schemas.microsoft.com/office/powerpoint/2012/main" userId="S::catherine.woodwell@kimley-horn.com::2526e2e2-fb85-4784-bcd3-c81f125602c3" providerId="AD"/>
      </p:ext>
    </p:extLst>
  </p:cmAuthor>
  <p:cmAuthor id="6" name="Keidel-Adams, Pam" initials="KP [2]" lastIdx="2" clrIdx="5">
    <p:extLst>
      <p:ext uri="{19B8F6BF-5375-455C-9EA6-DF929625EA0E}">
        <p15:presenceInfo xmlns:p15="http://schemas.microsoft.com/office/powerpoint/2012/main" userId="S::pam.keidel-adams@kimley-horn.com::8679d64c-070b-40c8-9920-64e7b820f9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DAE49"/>
    <a:srgbClr val="2350A2"/>
    <a:srgbClr val="00944B"/>
    <a:srgbClr val="3DAE48"/>
    <a:srgbClr val="3A845F"/>
    <a:srgbClr val="00B205"/>
    <a:srgbClr val="00CC00"/>
    <a:srgbClr val="235E39"/>
    <a:srgbClr val="0354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21156-D2F0-4F54-9CBC-1E705A1C2251}" v="55" dt="2020-06-23T19:52:14.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4" autoAdjust="0"/>
    <p:restoredTop sz="85993" autoAdjust="0"/>
  </p:normalViewPr>
  <p:slideViewPr>
    <p:cSldViewPr snapToGrid="0">
      <p:cViewPr varScale="1">
        <p:scale>
          <a:sx n="94" d="100"/>
          <a:sy n="94" d="100"/>
        </p:scale>
        <p:origin x="2364" y="90"/>
      </p:cViewPr>
      <p:guideLst>
        <p:guide orient="horz" pos="2160"/>
        <p:guide pos="14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cMini\Documents\Colorado%20System%20Plan%202017\CO%20Tax%20Analysis\Colorado%20Tax%20Chapter%20Graphics%20for%20Review%20Revised%2001%2020%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30727925064418"/>
          <c:y val="0.1641564969166365"/>
          <c:w val="0.53398041502480897"/>
          <c:h val="0.75744727713231652"/>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868-4F8C-9F74-080D528F54F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868-4F8C-9F74-080D528F54F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868-4F8C-9F74-080D528F54F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A868-4F8C-9F74-080D528F54F9}"/>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868-4F8C-9F74-080D528F54F9}"/>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A868-4F8C-9F74-080D528F54F9}"/>
              </c:ext>
            </c:extLst>
          </c:dPt>
          <c:dLbls>
            <c:dLbl>
              <c:idx val="0"/>
              <c:layout>
                <c:manualLayout>
                  <c:x val="-0.22129710780017536"/>
                  <c:y val="-0.24590882450373319"/>
                </c:manualLayout>
              </c:layout>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4923312883435583"/>
                      <c:h val="0.28284789644012948"/>
                    </c:manualLayout>
                  </c15:layout>
                </c:ext>
                <c:ext xmlns:c16="http://schemas.microsoft.com/office/drawing/2014/chart" uri="{C3380CC4-5D6E-409C-BE32-E72D297353CC}">
                  <c16:uniqueId val="{00000001-A868-4F8C-9F74-080D528F54F9}"/>
                </c:ext>
              </c:extLst>
            </c:dLbl>
            <c:dLbl>
              <c:idx val="1"/>
              <c:layout>
                <c:manualLayout>
                  <c:x val="0.22992123538064504"/>
                  <c:y val="0.20045950979487268"/>
                </c:manualLayout>
              </c:layout>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4724159021406727"/>
                      <c:h val="0.19485400404741252"/>
                    </c:manualLayout>
                  </c15:layout>
                </c:ext>
                <c:ext xmlns:c16="http://schemas.microsoft.com/office/drawing/2014/chart" uri="{C3380CC4-5D6E-409C-BE32-E72D297353CC}">
                  <c16:uniqueId val="{00000003-A868-4F8C-9F74-080D528F54F9}"/>
                </c:ext>
              </c:extLst>
            </c:dLbl>
            <c:dLbl>
              <c:idx val="2"/>
              <c:layout>
                <c:manualLayout>
                  <c:x val="-0.20410210718114852"/>
                  <c:y val="0.10047827610908776"/>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1054434913427234"/>
                      <c:h val="0.21979284058024215"/>
                    </c:manualLayout>
                  </c15:layout>
                </c:ext>
                <c:ext xmlns:c16="http://schemas.microsoft.com/office/drawing/2014/chart" uri="{C3380CC4-5D6E-409C-BE32-E72D297353CC}">
                  <c16:uniqueId val="{00000005-A868-4F8C-9F74-080D528F54F9}"/>
                </c:ext>
              </c:extLst>
            </c:dLbl>
            <c:dLbl>
              <c:idx val="3"/>
              <c:layout>
                <c:manualLayout>
                  <c:x val="-4.645691065251379E-2"/>
                  <c:y val="0"/>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345687597353994"/>
                      <c:h val="0.20461138253639702"/>
                    </c:manualLayout>
                  </c15:layout>
                </c:ext>
                <c:ext xmlns:c16="http://schemas.microsoft.com/office/drawing/2014/chart" uri="{C3380CC4-5D6E-409C-BE32-E72D297353CC}">
                  <c16:uniqueId val="{00000007-A868-4F8C-9F74-080D528F54F9}"/>
                </c:ext>
              </c:extLst>
            </c:dLbl>
            <c:dLbl>
              <c:idx val="4"/>
              <c:layout>
                <c:manualLayout>
                  <c:x val="0.17777083345650119"/>
                  <c:y val="7.2263305489855584E-4"/>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5431192660550461"/>
                      <c:h val="0.19485400404741252"/>
                    </c:manualLayout>
                  </c15:layout>
                </c:ext>
                <c:ext xmlns:c16="http://schemas.microsoft.com/office/drawing/2014/chart" uri="{C3380CC4-5D6E-409C-BE32-E72D297353CC}">
                  <c16:uniqueId val="{00000009-A868-4F8C-9F74-080D528F54F9}"/>
                </c:ext>
              </c:extLst>
            </c:dLbl>
            <c:dLbl>
              <c:idx val="5"/>
              <c:layout>
                <c:manualLayout>
                  <c:x val="0.34660866728703488"/>
                  <c:y val="8.4888711295174044E-2"/>
                </c:manualLayout>
              </c:layout>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144372903005795"/>
                      <c:h val="0.3654908395011674"/>
                    </c:manualLayout>
                  </c15:layout>
                </c:ext>
                <c:ext xmlns:c16="http://schemas.microsoft.com/office/drawing/2014/chart" uri="{C3380CC4-5D6E-409C-BE32-E72D297353CC}">
                  <c16:uniqueId val="{0000000B-A868-4F8C-9F74-080D528F54F9}"/>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'Figure 5'!$A$3:$A$8</c:f>
              <c:strCache>
                <c:ptCount val="6"/>
                <c:pt idx="0">
                  <c:v>Commercial Service Visitors</c:v>
                </c:pt>
                <c:pt idx="1">
                  <c:v>Airport Tenants</c:v>
                </c:pt>
                <c:pt idx="2">
                  <c:v>Air Cargo</c:v>
                </c:pt>
                <c:pt idx="3">
                  <c:v>GA Visitors</c:v>
                </c:pt>
                <c:pt idx="4">
                  <c:v>Construction</c:v>
                </c:pt>
                <c:pt idx="5">
                  <c:v>Airport Administration</c:v>
                </c:pt>
              </c:strCache>
            </c:strRef>
          </c:cat>
          <c:val>
            <c:numRef>
              <c:f>'Figure 5'!$D$3:$D$8</c:f>
              <c:numCache>
                <c:formatCode>"$"#,##0</c:formatCode>
                <c:ptCount val="6"/>
                <c:pt idx="0">
                  <c:v>1237879310</c:v>
                </c:pt>
                <c:pt idx="1">
                  <c:v>460244930</c:v>
                </c:pt>
                <c:pt idx="2">
                  <c:v>30013290</c:v>
                </c:pt>
                <c:pt idx="3">
                  <c:v>24619090</c:v>
                </c:pt>
                <c:pt idx="4">
                  <c:v>9733610</c:v>
                </c:pt>
                <c:pt idx="5">
                  <c:v>9641890</c:v>
                </c:pt>
              </c:numCache>
            </c:numRef>
          </c:val>
          <c:extLst>
            <c:ext xmlns:c16="http://schemas.microsoft.com/office/drawing/2014/chart" uri="{C3380CC4-5D6E-409C-BE32-E72D297353CC}">
              <c16:uniqueId val="{0000000C-A868-4F8C-9F74-080D528F54F9}"/>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solidFill>
        <a:schemeClr val="tx1">
          <a:lumMod val="15000"/>
          <a:lumOff val="85000"/>
        </a:schemeClr>
      </a:solidFill>
      <a:round/>
    </a:ln>
    <a:effectLst/>
  </c:spPr>
  <c:txPr>
    <a:bodyPr/>
    <a:lstStyle/>
    <a:p>
      <a:pPr>
        <a:defRPr>
          <a:solidFill>
            <a:schemeClr val="tx2"/>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05-19T13:16:51.790" idx="5">
    <p:pos x="5155" y="1038"/>
    <p:text>Update the screenshot of the project website to the final deliverables page</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dgm:spPr/>
      <dgm:t>
        <a:bodyPr/>
        <a:lstStyle/>
        <a:p>
          <a:r>
            <a:rPr lang="en-US" dirty="0">
              <a:latin typeface="Trebuchet MS" panose="020B0603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dgm:t>
        <a:bodyPr/>
        <a:lstStyle/>
        <a:p>
          <a:r>
            <a:rPr lang="en-US" sz="2000" b="1" dirty="0">
              <a:solidFill>
                <a:schemeClr val="bg2"/>
              </a:solidFill>
              <a:latin typeface="Trebuchet MS" panose="020B0603020202020204" pitchFamily="34" charset="0"/>
            </a:rPr>
            <a:t>On- &amp; Off- Airport Businesses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dgm:t>
        <a:bodyPr/>
        <a:lstStyle/>
        <a:p>
          <a:r>
            <a:rPr lang="en-US" sz="2000" b="1" kern="1200" dirty="0">
              <a:solidFill>
                <a:srgbClr val="FFFFFF"/>
              </a:solidFill>
              <a:latin typeface="Trebuchet MS" panose="020B0603020202020204" pitchFamily="34" charset="0"/>
              <a:ea typeface="+mn-ea"/>
              <a:cs typeface="+mn-cs"/>
            </a:rPr>
            <a:t>Aviation-related Industries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dgm:spPr/>
      <dgm:t>
        <a:bodyPr/>
        <a:lstStyle/>
        <a:p>
          <a:r>
            <a:rPr lang="en-US" dirty="0">
              <a:latin typeface="Trebuchet MS" panose="020B0603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dgm:t>
        <a:bodyPr/>
        <a:lstStyle/>
        <a:p>
          <a:r>
            <a:rPr lang="en-US" sz="1900" b="1" kern="1200" dirty="0">
              <a:solidFill>
                <a:srgbClr val="FFFFFF"/>
              </a:solidFill>
              <a:latin typeface="Trebuchet MS" panose="020B0603020202020204" pitchFamily="34" charset="0"/>
              <a:ea typeface="+mn-ea"/>
              <a:cs typeface="+mn-cs"/>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dgm:t>
        <a:bodyPr/>
        <a:lstStyle/>
        <a:p>
          <a:r>
            <a:rPr lang="en-US" sz="1900" b="1" kern="1200" dirty="0">
              <a:solidFill>
                <a:srgbClr val="FFFFFF"/>
              </a:solidFill>
              <a:latin typeface="Trebuchet MS" panose="020B0603020202020204" pitchFamily="34" charset="0"/>
              <a:ea typeface="+mn-ea"/>
              <a:cs typeface="+mn-cs"/>
            </a:rPr>
            <a:t>Labor Income</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dgm:spPr/>
      <dgm:t>
        <a:bodyPr/>
        <a:lstStyle/>
        <a:p>
          <a:r>
            <a:rPr lang="en-US" dirty="0">
              <a:latin typeface="Trebuchet MS" panose="020B0603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dgm:t>
        <a:bodyPr/>
        <a:lstStyle/>
        <a:p>
          <a:r>
            <a:rPr lang="en-US" sz="2000" b="1" kern="1200" dirty="0">
              <a:solidFill>
                <a:srgbClr val="FFFFFF"/>
              </a:solidFill>
              <a:latin typeface="Trebuchet MS" panose="020B0603020202020204" pitchFamily="34" charset="0"/>
              <a:ea typeface="+mn-ea"/>
              <a:cs typeface="+mn-cs"/>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dgm:t>
        <a:bodyPr/>
        <a:lstStyle/>
        <a:p>
          <a:r>
            <a:rPr lang="en-US" sz="2000" b="1" kern="1200" dirty="0">
              <a:solidFill>
                <a:srgbClr val="FFFFFF"/>
              </a:solidFill>
              <a:latin typeface="Trebuchet MS" panose="020B0603020202020204" pitchFamily="34" charset="0"/>
              <a:ea typeface="+mn-ea"/>
              <a:cs typeface="+mn-cs"/>
            </a:rPr>
            <a:t>Quality of Life Benefits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dgm:t>
        <a:bodyPr/>
        <a:lstStyle/>
        <a:p>
          <a:r>
            <a:rPr lang="en-US" sz="1900" b="1" kern="1200" dirty="0">
              <a:solidFill>
                <a:srgbClr val="FFFFFF"/>
              </a:solidFill>
              <a:latin typeface="Trebuchet MS" panose="020B0603020202020204" pitchFamily="34" charset="0"/>
              <a:ea typeface="+mn-ea"/>
              <a:cs typeface="+mn-cs"/>
            </a:rPr>
            <a:t>Business Revenues</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dgm:t>
        <a:bodyPr/>
        <a:lstStyle/>
        <a:p>
          <a:r>
            <a:rPr lang="en-US" sz="1900" b="1" kern="1200" dirty="0">
              <a:solidFill>
                <a:srgbClr val="FFFFFF"/>
              </a:solidFill>
              <a:latin typeface="Trebuchet MS" panose="020B0603020202020204" pitchFamily="34" charset="0"/>
              <a:ea typeface="+mn-ea"/>
              <a:cs typeface="+mn-cs"/>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EBBA7752-11BC-45EE-A388-95633EE61118}">
      <dgm:prSet custT="1"/>
      <dgm:spPr/>
      <dgm:t>
        <a:bodyPr/>
        <a:lstStyle/>
        <a:p>
          <a:r>
            <a:rPr lang="en-US" sz="1900" b="1" kern="1200" dirty="0">
              <a:solidFill>
                <a:srgbClr val="FFFFFF"/>
              </a:solidFill>
              <a:latin typeface="Trebuchet MS" panose="020B0603020202020204" pitchFamily="34" charset="0"/>
              <a:ea typeface="+mn-ea"/>
              <a:cs typeface="+mn-cs"/>
            </a:rPr>
            <a:t>Tax Revenues</a:t>
          </a:r>
        </a:p>
      </dgm:t>
    </dgm:pt>
    <dgm:pt modelId="{B5E15F71-062E-46E8-AD43-827BC2889CD6}" type="parTrans" cxnId="{F14FEA98-47C1-4D7C-8BCE-02D854E2469A}">
      <dgm:prSet/>
      <dgm:spPr/>
      <dgm:t>
        <a:bodyPr/>
        <a:lstStyle/>
        <a:p>
          <a:endParaRPr lang="en-US"/>
        </a:p>
      </dgm:t>
    </dgm:pt>
    <dgm:pt modelId="{B0C92A7A-5A53-4C3C-8669-356293E1ADA4}" type="sibTrans" cxnId="{F14FEA98-47C1-4D7C-8BCE-02D854E2469A}">
      <dgm:prSet/>
      <dgm:spPr/>
      <dgm:t>
        <a:bodyPr/>
        <a:lstStyle/>
        <a:p>
          <a:endParaRPr lang="en-US"/>
        </a:p>
      </dgm:t>
    </dgm:pt>
    <dgm:pt modelId="{DFDBF3CB-B340-4074-997D-3A0CC87E9F76}">
      <dgm:prSet custT="1"/>
      <dgm:spPr/>
      <dgm:t>
        <a:bodyPr/>
        <a:lstStyle/>
        <a:p>
          <a:r>
            <a:rPr lang="en-US" sz="2000" b="1" kern="1200" dirty="0">
              <a:solidFill>
                <a:srgbClr val="FFFFFF"/>
              </a:solidFill>
              <a:latin typeface="Trebuchet MS" panose="020B0603020202020204" pitchFamily="34" charset="0"/>
              <a:ea typeface="+mn-ea"/>
              <a:cs typeface="+mn-cs"/>
            </a:rPr>
            <a:t>Visitor Spending Patterns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10">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10">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10">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10">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10">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1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10">
        <dgm:presLayoutVars>
          <dgm:bulletEnabled val="1"/>
        </dgm:presLayoutVars>
      </dgm:prSet>
      <dgm:spPr/>
    </dgm:pt>
    <dgm:pt modelId="{008C7AD5-6DC1-4E35-9A5B-2FF38F324CA1}" type="pres">
      <dgm:prSet presAssocID="{B2CFAEA3-D37D-49D8-AEF8-01E8EC9B9DE7}" presName="aSpace2" presStyleCnt="0"/>
      <dgm:spPr/>
    </dgm:pt>
    <dgm:pt modelId="{48ACB34D-13B3-4675-B955-03499948AA44}" type="pres">
      <dgm:prSet presAssocID="{EBBA7752-11BC-45EE-A388-95633EE61118}" presName="childNode" presStyleLbl="node1" presStyleIdx="7" presStyleCnt="10">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8" presStyleCnt="10">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9" presStyleCnt="10">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F14FEA98-47C1-4D7C-8BCE-02D854E2469A}" srcId="{9028611D-B758-480A-9934-CF6CE5E2454E}" destId="{EBBA7752-11BC-45EE-A388-95633EE61118}" srcOrd="4" destOrd="0" parTransId="{B5E15F71-062E-46E8-AD43-827BC2889CD6}" sibTransId="{B0C92A7A-5A53-4C3C-8669-356293E1ADA4}"/>
    <dgm:cxn modelId="{BE69A39D-1E45-413B-817F-2AB245E666AD}" type="presOf" srcId="{EBBA7752-11BC-45EE-A388-95633EE61118}" destId="{48ACB34D-13B3-4675-B955-03499948AA44}"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6056573F-4AEE-4D09-B047-4862C2F6E9D3}" type="presParOf" srcId="{1F86CD33-455A-48CA-BFED-1F2BFA015D1B}" destId="{008C7AD5-6DC1-4E35-9A5B-2FF38F324CA1}" srcOrd="7" destOrd="0" presId="urn:microsoft.com/office/officeart/2005/8/layout/lProcess2"/>
    <dgm:cxn modelId="{B7CD16E8-E884-4CBF-86D1-1CA7E8B6A3ED}" type="presParOf" srcId="{1F86CD33-455A-48CA-BFED-1F2BFA015D1B}" destId="{48ACB34D-13B3-4675-B955-03499948AA44}" srcOrd="8"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BB3843-2221-44C6-AF65-E75E98761661}" type="doc">
      <dgm:prSet loTypeId="urn:microsoft.com/office/officeart/2005/8/layout/hProcess7#1" loCatId="list" qsTypeId="urn:microsoft.com/office/officeart/2005/8/quickstyle/simple4" qsCatId="simple" csTypeId="urn:microsoft.com/office/officeart/2005/8/colors/colorful1" csCatId="colorful" phldr="1"/>
      <dgm:spPr/>
      <dgm:t>
        <a:bodyPr/>
        <a:lstStyle/>
        <a:p>
          <a:endParaRPr lang="en-US"/>
        </a:p>
      </dgm:t>
    </dgm:pt>
    <dgm:pt modelId="{FB39ACC8-294C-468B-8BA2-9651416CD588}">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Fuel Sales</a:t>
          </a:r>
        </a:p>
      </dgm:t>
    </dgm:pt>
    <dgm:pt modelId="{2E94C726-FCC7-41C5-A838-5EA476E05E01}" type="parTrans" cxnId="{612BFA6D-1468-4E90-8966-33C28C7ED686}">
      <dgm:prSet/>
      <dgm:spPr/>
      <dgm:t>
        <a:bodyPr/>
        <a:lstStyle/>
        <a:p>
          <a:endParaRPr lang="en-US">
            <a:solidFill>
              <a:schemeClr val="bg2"/>
            </a:solidFill>
          </a:endParaRPr>
        </a:p>
      </dgm:t>
    </dgm:pt>
    <dgm:pt modelId="{F8E11CCF-ED87-4A8D-8B0A-12EB83773CD4}" type="sibTrans" cxnId="{612BFA6D-1468-4E90-8966-33C28C7ED686}">
      <dgm:prSet/>
      <dgm:spPr/>
      <dgm:t>
        <a:bodyPr/>
        <a:lstStyle/>
        <a:p>
          <a:endParaRPr lang="en-US">
            <a:solidFill>
              <a:schemeClr val="bg2"/>
            </a:solidFill>
          </a:endParaRPr>
        </a:p>
      </dgm:t>
    </dgm:pt>
    <dgm:pt modelId="{1F9DA78C-2C03-4CB2-8915-F8789397CBC4}">
      <dgm:prSet phldrT="[Text]" custT="1"/>
      <dgm:spPr/>
      <dgm:t>
        <a:bodyPr/>
        <a:lstStyle/>
        <a:p>
          <a:r>
            <a:rPr lang="en-US" sz="2000" b="1" dirty="0">
              <a:solidFill>
                <a:schemeClr val="bg2"/>
              </a:solidFill>
              <a:latin typeface="Trebuchet MS" panose="020B0603020202020204" pitchFamily="34" charset="0"/>
            </a:rPr>
            <a:t>Visitors</a:t>
          </a:r>
        </a:p>
      </dgm:t>
    </dgm:pt>
    <dgm:pt modelId="{AFF44887-258A-432A-B5F9-C984AB77B83B}" type="parTrans" cxnId="{0BE12709-DE46-4260-8992-4C7B4E9B6EC5}">
      <dgm:prSet/>
      <dgm:spPr/>
      <dgm:t>
        <a:bodyPr/>
        <a:lstStyle/>
        <a:p>
          <a:endParaRPr lang="en-US">
            <a:solidFill>
              <a:schemeClr val="bg2"/>
            </a:solidFill>
          </a:endParaRPr>
        </a:p>
      </dgm:t>
    </dgm:pt>
    <dgm:pt modelId="{96E82342-95F7-448A-84C4-4F8541302D8F}" type="sibTrans" cxnId="{0BE12709-DE46-4260-8992-4C7B4E9B6EC5}">
      <dgm:prSet/>
      <dgm:spPr/>
      <dgm:t>
        <a:bodyPr/>
        <a:lstStyle/>
        <a:p>
          <a:endParaRPr lang="en-US">
            <a:solidFill>
              <a:schemeClr val="bg2"/>
            </a:solidFill>
          </a:endParaRPr>
        </a:p>
      </dgm:t>
    </dgm:pt>
    <dgm:pt modelId="{11EEA55D-650F-4941-9AFE-81611159B79D}">
      <dgm:prSet phldrT="[Text]" custT="1"/>
      <dgm:spPr/>
      <dgm:t>
        <a:bodyPr/>
        <a:lstStyle/>
        <a:p>
          <a:pPr marL="0" indent="0" algn="r" defTabSz="0"/>
          <a:r>
            <a:rPr lang="en-US" sz="2000" b="1" dirty="0">
              <a:solidFill>
                <a:schemeClr val="bg2"/>
              </a:solidFill>
              <a:latin typeface="Trebuchet MS" panose="020B0603020202020204" pitchFamily="34" charset="0"/>
            </a:rPr>
            <a:t>On-Airport Activities</a:t>
          </a:r>
          <a:endParaRPr lang="en-US" sz="1600" dirty="0">
            <a:solidFill>
              <a:schemeClr val="bg2"/>
            </a:solidFill>
            <a:latin typeface="Trebuchet MS" panose="020B0603020202020204" pitchFamily="34" charset="0"/>
          </a:endParaRPr>
        </a:p>
      </dgm:t>
    </dgm:pt>
    <dgm:pt modelId="{3212AD21-80ED-4191-8C2F-1BC8E8BF257F}" type="parTrans" cxnId="{311E45D9-16FE-4E00-B417-9FF4DBCD436E}">
      <dgm:prSet/>
      <dgm:spPr/>
      <dgm:t>
        <a:bodyPr/>
        <a:lstStyle/>
        <a:p>
          <a:endParaRPr lang="en-US">
            <a:solidFill>
              <a:schemeClr val="bg2"/>
            </a:solidFill>
          </a:endParaRPr>
        </a:p>
      </dgm:t>
    </dgm:pt>
    <dgm:pt modelId="{44B7DD5C-F2CD-4E1E-87D9-3F2B6C54D154}" type="sibTrans" cxnId="{311E45D9-16FE-4E00-B417-9FF4DBCD436E}">
      <dgm:prSet/>
      <dgm:spPr/>
      <dgm:t>
        <a:bodyPr/>
        <a:lstStyle/>
        <a:p>
          <a:endParaRPr lang="en-US">
            <a:solidFill>
              <a:schemeClr val="bg2"/>
            </a:solidFill>
          </a:endParaRPr>
        </a:p>
      </dgm:t>
    </dgm:pt>
    <dgm:pt modelId="{8C483D28-089D-4B80-882B-C0B9EECA43C3}">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Rental Cars</a:t>
          </a:r>
        </a:p>
      </dgm:t>
    </dgm:pt>
    <dgm:pt modelId="{C11A371D-10BF-4ADA-8033-2DC8BE9495DF}" type="parTrans" cxnId="{BCD195BD-6228-4B86-8739-8BEF6081F589}">
      <dgm:prSet/>
      <dgm:spPr/>
      <dgm:t>
        <a:bodyPr/>
        <a:lstStyle/>
        <a:p>
          <a:endParaRPr lang="en-US">
            <a:solidFill>
              <a:schemeClr val="bg2"/>
            </a:solidFill>
          </a:endParaRPr>
        </a:p>
      </dgm:t>
    </dgm:pt>
    <dgm:pt modelId="{1760F148-EB5D-491F-8473-2441297C2699}" type="sibTrans" cxnId="{BCD195BD-6228-4B86-8739-8BEF6081F589}">
      <dgm:prSet/>
      <dgm:spPr/>
      <dgm:t>
        <a:bodyPr/>
        <a:lstStyle/>
        <a:p>
          <a:endParaRPr lang="en-US">
            <a:solidFill>
              <a:schemeClr val="bg2"/>
            </a:solidFill>
          </a:endParaRPr>
        </a:p>
      </dgm:t>
    </dgm:pt>
    <dgm:pt modelId="{85033CCC-CFD3-44EA-925A-7EC31413B43A}">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Retail</a:t>
          </a:r>
        </a:p>
      </dgm:t>
    </dgm:pt>
    <dgm:pt modelId="{3E70740F-09DD-4A84-8174-5309E8D4F802}" type="parTrans" cxnId="{14018458-9F0A-41F3-8259-14DE9DD3316C}">
      <dgm:prSet/>
      <dgm:spPr/>
      <dgm:t>
        <a:bodyPr/>
        <a:lstStyle/>
        <a:p>
          <a:endParaRPr lang="en-US">
            <a:solidFill>
              <a:schemeClr val="bg2"/>
            </a:solidFill>
          </a:endParaRPr>
        </a:p>
      </dgm:t>
    </dgm:pt>
    <dgm:pt modelId="{35A60F89-DA99-43FC-862F-22D9758239C2}" type="sibTrans" cxnId="{14018458-9F0A-41F3-8259-14DE9DD3316C}">
      <dgm:prSet/>
      <dgm:spPr/>
      <dgm:t>
        <a:bodyPr/>
        <a:lstStyle/>
        <a:p>
          <a:endParaRPr lang="en-US">
            <a:solidFill>
              <a:schemeClr val="bg2"/>
            </a:solidFill>
          </a:endParaRPr>
        </a:p>
      </dgm:t>
    </dgm:pt>
    <dgm:pt modelId="{3FE80592-7D7F-470A-8A76-42BF0CD67904}">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Restaurants</a:t>
          </a:r>
        </a:p>
      </dgm:t>
    </dgm:pt>
    <dgm:pt modelId="{0CC0C988-5395-43D2-8E65-106078DC8E30}" type="parTrans" cxnId="{72398F2A-CCCF-4EEA-8D97-EFF6C4702235}">
      <dgm:prSet/>
      <dgm:spPr/>
      <dgm:t>
        <a:bodyPr/>
        <a:lstStyle/>
        <a:p>
          <a:endParaRPr lang="en-US">
            <a:solidFill>
              <a:schemeClr val="bg2"/>
            </a:solidFill>
          </a:endParaRPr>
        </a:p>
      </dgm:t>
    </dgm:pt>
    <dgm:pt modelId="{7E5F36DE-D335-410F-90F4-4EFED10ABC1D}" type="sibTrans" cxnId="{72398F2A-CCCF-4EEA-8D97-EFF6C4702235}">
      <dgm:prSet/>
      <dgm:spPr/>
      <dgm:t>
        <a:bodyPr/>
        <a:lstStyle/>
        <a:p>
          <a:endParaRPr lang="en-US">
            <a:solidFill>
              <a:schemeClr val="bg2"/>
            </a:solidFill>
          </a:endParaRPr>
        </a:p>
      </dgm:t>
    </dgm:pt>
    <dgm:pt modelId="{E1E4AF85-C338-47F3-9F7D-44D028B0C5DA}">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Services</a:t>
          </a:r>
        </a:p>
        <a:p>
          <a:pPr>
            <a:lnSpc>
              <a:spcPct val="100000"/>
            </a:lnSpc>
            <a:spcAft>
              <a:spcPts val="1200"/>
            </a:spcAft>
          </a:pPr>
          <a:r>
            <a:rPr lang="en-US" sz="1800" dirty="0">
              <a:solidFill>
                <a:schemeClr val="bg2"/>
              </a:solidFill>
              <a:latin typeface="Trebuchet MS" panose="020B0603020202020204" pitchFamily="34" charset="0"/>
            </a:rPr>
            <a:t>Construction</a:t>
          </a:r>
        </a:p>
      </dgm:t>
    </dgm:pt>
    <dgm:pt modelId="{62A02345-5A10-47D7-BAFC-1278F2DD8B9F}" type="parTrans" cxnId="{2568846A-538D-4C6D-8C50-A030BD1B1F0E}">
      <dgm:prSet/>
      <dgm:spPr/>
      <dgm:t>
        <a:bodyPr/>
        <a:lstStyle/>
        <a:p>
          <a:endParaRPr lang="en-US">
            <a:solidFill>
              <a:schemeClr val="bg2"/>
            </a:solidFill>
          </a:endParaRPr>
        </a:p>
      </dgm:t>
    </dgm:pt>
    <dgm:pt modelId="{1B7550E5-B5CA-41E7-AC3F-C9EF1EC88E7C}" type="sibTrans" cxnId="{2568846A-538D-4C6D-8C50-A030BD1B1F0E}">
      <dgm:prSet/>
      <dgm:spPr/>
      <dgm:t>
        <a:bodyPr/>
        <a:lstStyle/>
        <a:p>
          <a:endParaRPr lang="en-US">
            <a:solidFill>
              <a:schemeClr val="bg2"/>
            </a:solidFill>
          </a:endParaRPr>
        </a:p>
      </dgm:t>
    </dgm:pt>
    <dgm:pt modelId="{F8655B67-FA20-451A-A0A5-7150C482F00F}">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Airport Administration</a:t>
          </a:r>
        </a:p>
        <a:p>
          <a:pPr>
            <a:lnSpc>
              <a:spcPct val="100000"/>
            </a:lnSpc>
            <a:spcAft>
              <a:spcPts val="1200"/>
            </a:spcAft>
          </a:pPr>
          <a:r>
            <a:rPr lang="en-US" sz="1800" b="0" dirty="0">
              <a:solidFill>
                <a:schemeClr val="bg2"/>
              </a:solidFill>
              <a:latin typeface="Trebuchet MS" panose="020B0603020202020204" pitchFamily="34" charset="0"/>
            </a:rPr>
            <a:t>On-Airport Businesses</a:t>
          </a:r>
        </a:p>
        <a:p>
          <a:pPr>
            <a:lnSpc>
              <a:spcPct val="100000"/>
            </a:lnSpc>
            <a:spcAft>
              <a:spcPts val="1200"/>
            </a:spcAft>
          </a:pPr>
          <a:r>
            <a:rPr lang="en-US" sz="1800" b="0" dirty="0">
              <a:solidFill>
                <a:schemeClr val="bg2"/>
              </a:solidFill>
              <a:latin typeface="Trebuchet MS" panose="020B0603020202020204" pitchFamily="34" charset="0"/>
            </a:rPr>
            <a:t>Construction</a:t>
          </a:r>
        </a:p>
        <a:p>
          <a:pPr>
            <a:lnSpc>
              <a:spcPct val="100000"/>
            </a:lnSpc>
            <a:spcAft>
              <a:spcPts val="1200"/>
            </a:spcAft>
          </a:pPr>
          <a:r>
            <a:rPr lang="en-US" sz="1800" b="0" dirty="0">
              <a:solidFill>
                <a:schemeClr val="bg2"/>
              </a:solidFill>
              <a:latin typeface="Trebuchet MS" panose="020B0603020202020204" pitchFamily="34" charset="0"/>
            </a:rPr>
            <a:t>Visitor Support Businesses</a:t>
          </a:r>
        </a:p>
      </dgm:t>
    </dgm:pt>
    <dgm:pt modelId="{41613195-F472-433E-850E-3752DB0AE622}" type="parTrans" cxnId="{CC39DF54-7560-4E28-8485-2724954A33D7}">
      <dgm:prSet/>
      <dgm:spPr/>
      <dgm:t>
        <a:bodyPr/>
        <a:lstStyle/>
        <a:p>
          <a:endParaRPr lang="en-US">
            <a:solidFill>
              <a:schemeClr val="bg2"/>
            </a:solidFill>
          </a:endParaRPr>
        </a:p>
      </dgm:t>
    </dgm:pt>
    <dgm:pt modelId="{642BBD08-D6AF-405F-8679-0A89B7447F1A}" type="sibTrans" cxnId="{CC39DF54-7560-4E28-8485-2724954A33D7}">
      <dgm:prSet/>
      <dgm:spPr/>
      <dgm:t>
        <a:bodyPr/>
        <a:lstStyle/>
        <a:p>
          <a:endParaRPr lang="en-US">
            <a:solidFill>
              <a:schemeClr val="bg2"/>
            </a:solidFill>
          </a:endParaRPr>
        </a:p>
      </dgm:t>
    </dgm:pt>
    <dgm:pt modelId="{469BC9EA-0382-4200-BFC3-F5EF8D84FA95}">
      <dgm:prSet phldrT="[Text]" custT="1"/>
      <dgm:spPr/>
      <dgm:t>
        <a:bodyPr anchor="t"/>
        <a:lstStyle/>
        <a:p>
          <a:pPr>
            <a:lnSpc>
              <a:spcPct val="100000"/>
            </a:lnSpc>
            <a:spcAft>
              <a:spcPts val="1200"/>
            </a:spcAft>
          </a:pPr>
          <a:r>
            <a:rPr lang="en-US" sz="1800" b="0" dirty="0">
              <a:solidFill>
                <a:schemeClr val="bg2"/>
              </a:solidFill>
              <a:latin typeface="Trebuchet MS" panose="020B0603020202020204" pitchFamily="34" charset="0"/>
            </a:rPr>
            <a:t>Off-Airport Air Cargo</a:t>
          </a:r>
        </a:p>
        <a:p>
          <a:pPr>
            <a:lnSpc>
              <a:spcPct val="90000"/>
            </a:lnSpc>
            <a:spcAft>
              <a:spcPct val="35000"/>
            </a:spcAft>
          </a:pPr>
          <a:endParaRPr lang="en-US" sz="1200" b="0" dirty="0">
            <a:solidFill>
              <a:schemeClr val="bg2"/>
            </a:solidFill>
          </a:endParaRPr>
        </a:p>
      </dgm:t>
    </dgm:pt>
    <dgm:pt modelId="{074A6D89-5603-4880-A280-24F062F4B507}" type="parTrans" cxnId="{4B558474-9CE4-4C04-AA9B-11FBA633765C}">
      <dgm:prSet/>
      <dgm:spPr/>
      <dgm:t>
        <a:bodyPr/>
        <a:lstStyle/>
        <a:p>
          <a:endParaRPr lang="en-US">
            <a:solidFill>
              <a:schemeClr val="bg2"/>
            </a:solidFill>
          </a:endParaRPr>
        </a:p>
      </dgm:t>
    </dgm:pt>
    <dgm:pt modelId="{578B69B8-63A7-4174-AAC9-806C970EC9AB}" type="sibTrans" cxnId="{4B558474-9CE4-4C04-AA9B-11FBA633765C}">
      <dgm:prSet/>
      <dgm:spPr/>
      <dgm:t>
        <a:bodyPr/>
        <a:lstStyle/>
        <a:p>
          <a:endParaRPr lang="en-US">
            <a:solidFill>
              <a:schemeClr val="bg2"/>
            </a:solidFill>
          </a:endParaRPr>
        </a:p>
      </dgm:t>
    </dgm:pt>
    <dgm:pt modelId="{8A6390DB-41A2-4ABC-91C7-C128002C47C0}">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Retail Sales</a:t>
          </a:r>
        </a:p>
      </dgm:t>
    </dgm:pt>
    <dgm:pt modelId="{4797AA3D-BB08-4B8C-B95A-8971A5309CEE}" type="parTrans" cxnId="{97C749E3-4825-4237-8275-2144ABA25AC4}">
      <dgm:prSet/>
      <dgm:spPr/>
      <dgm:t>
        <a:bodyPr/>
        <a:lstStyle/>
        <a:p>
          <a:endParaRPr lang="en-US">
            <a:solidFill>
              <a:schemeClr val="bg2"/>
            </a:solidFill>
          </a:endParaRPr>
        </a:p>
      </dgm:t>
    </dgm:pt>
    <dgm:pt modelId="{6B9BB8F8-B8C2-4547-9DC6-46E077BFABDA}" type="sibTrans" cxnId="{97C749E3-4825-4237-8275-2144ABA25AC4}">
      <dgm:prSet/>
      <dgm:spPr/>
      <dgm:t>
        <a:bodyPr/>
        <a:lstStyle/>
        <a:p>
          <a:endParaRPr lang="en-US">
            <a:solidFill>
              <a:schemeClr val="bg2"/>
            </a:solidFill>
          </a:endParaRPr>
        </a:p>
      </dgm:t>
    </dgm:pt>
    <dgm:pt modelId="{65D58D85-1C09-4176-B15A-F39363ED743A}">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Lodging</a:t>
          </a:r>
        </a:p>
      </dgm:t>
    </dgm:pt>
    <dgm:pt modelId="{2B3C41CB-7298-45A0-8307-C67DD49C3E32}" type="parTrans" cxnId="{F467F66D-4EC5-418D-B896-DBE766D64463}">
      <dgm:prSet/>
      <dgm:spPr/>
      <dgm:t>
        <a:bodyPr/>
        <a:lstStyle/>
        <a:p>
          <a:endParaRPr lang="en-US">
            <a:solidFill>
              <a:schemeClr val="bg2"/>
            </a:solidFill>
          </a:endParaRPr>
        </a:p>
      </dgm:t>
    </dgm:pt>
    <dgm:pt modelId="{53F41F02-369C-4E8A-8751-735D46CA34F2}" type="sibTrans" cxnId="{F467F66D-4EC5-418D-B896-DBE766D64463}">
      <dgm:prSet/>
      <dgm:spPr/>
      <dgm:t>
        <a:bodyPr/>
        <a:lstStyle/>
        <a:p>
          <a:endParaRPr lang="en-US">
            <a:solidFill>
              <a:schemeClr val="bg2"/>
            </a:solidFill>
          </a:endParaRPr>
        </a:p>
      </dgm:t>
    </dgm:pt>
    <dgm:pt modelId="{A94CBB3A-4AC1-4450-95AE-8E4826059139}">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Food and Beverage</a:t>
          </a:r>
        </a:p>
      </dgm:t>
    </dgm:pt>
    <dgm:pt modelId="{BD378FAD-5F00-4059-ACA5-26B9AFB347A4}" type="parTrans" cxnId="{6F771C24-C8F9-44D1-BF3A-1F08B689F410}">
      <dgm:prSet/>
      <dgm:spPr/>
      <dgm:t>
        <a:bodyPr/>
        <a:lstStyle/>
        <a:p>
          <a:endParaRPr lang="en-US">
            <a:solidFill>
              <a:schemeClr val="bg2"/>
            </a:solidFill>
          </a:endParaRPr>
        </a:p>
      </dgm:t>
    </dgm:pt>
    <dgm:pt modelId="{16487F50-D90E-4B06-BCEA-4964B3BA6513}" type="sibTrans" cxnId="{6F771C24-C8F9-44D1-BF3A-1F08B689F410}">
      <dgm:prSet/>
      <dgm:spPr/>
      <dgm:t>
        <a:bodyPr/>
        <a:lstStyle/>
        <a:p>
          <a:endParaRPr lang="en-US">
            <a:solidFill>
              <a:schemeClr val="bg2"/>
            </a:solidFill>
          </a:endParaRPr>
        </a:p>
      </dgm:t>
    </dgm:pt>
    <dgm:pt modelId="{AECB21D3-F72D-4E41-8759-97D9DDB69104}">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Entertainment</a:t>
          </a:r>
        </a:p>
      </dgm:t>
    </dgm:pt>
    <dgm:pt modelId="{9EC45A65-37A3-41AC-B913-C316A54EB7A1}" type="parTrans" cxnId="{3F663801-272F-417D-BA36-CEBEEE9E6341}">
      <dgm:prSet/>
      <dgm:spPr/>
      <dgm:t>
        <a:bodyPr/>
        <a:lstStyle/>
        <a:p>
          <a:endParaRPr lang="en-US">
            <a:solidFill>
              <a:schemeClr val="bg2"/>
            </a:solidFill>
          </a:endParaRPr>
        </a:p>
      </dgm:t>
    </dgm:pt>
    <dgm:pt modelId="{15BBF54D-E922-4880-9815-41CCD9091214}" type="sibTrans" cxnId="{3F663801-272F-417D-BA36-CEBEEE9E6341}">
      <dgm:prSet/>
      <dgm:spPr/>
      <dgm:t>
        <a:bodyPr/>
        <a:lstStyle/>
        <a:p>
          <a:endParaRPr lang="en-US">
            <a:solidFill>
              <a:schemeClr val="bg2"/>
            </a:solidFill>
          </a:endParaRPr>
        </a:p>
      </dgm:t>
    </dgm:pt>
    <dgm:pt modelId="{81DFA3FA-9834-4B64-9B4F-6F9924A76733}">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Recreation</a:t>
          </a:r>
        </a:p>
      </dgm:t>
    </dgm:pt>
    <dgm:pt modelId="{F9EB905A-4022-4D17-A233-6E29B2C48CE0}" type="parTrans" cxnId="{D4B903E9-2075-4DFE-8626-05F874608C72}">
      <dgm:prSet/>
      <dgm:spPr/>
      <dgm:t>
        <a:bodyPr/>
        <a:lstStyle/>
        <a:p>
          <a:endParaRPr lang="en-US">
            <a:solidFill>
              <a:schemeClr val="bg2"/>
            </a:solidFill>
          </a:endParaRPr>
        </a:p>
      </dgm:t>
    </dgm:pt>
    <dgm:pt modelId="{F512A1ED-5525-42E6-9111-BAD443943503}" type="sibTrans" cxnId="{D4B903E9-2075-4DFE-8626-05F874608C72}">
      <dgm:prSet/>
      <dgm:spPr/>
      <dgm:t>
        <a:bodyPr/>
        <a:lstStyle/>
        <a:p>
          <a:endParaRPr lang="en-US">
            <a:solidFill>
              <a:schemeClr val="bg2"/>
            </a:solidFill>
          </a:endParaRPr>
        </a:p>
      </dgm:t>
    </dgm:pt>
    <dgm:pt modelId="{0BF8F3D5-C4E1-4C59-BC29-FA65DF188CED}">
      <dgm:prSet phldrT="[Text]" custT="1"/>
      <dgm:spPr/>
      <dgm:t>
        <a:bodyPr anchor="t"/>
        <a:lstStyle/>
        <a:p>
          <a:pPr>
            <a:lnSpc>
              <a:spcPct val="100000"/>
            </a:lnSpc>
            <a:spcAft>
              <a:spcPts val="1200"/>
            </a:spcAft>
          </a:pPr>
          <a:r>
            <a:rPr lang="en-US" sz="1800" dirty="0">
              <a:solidFill>
                <a:schemeClr val="bg2"/>
              </a:solidFill>
              <a:latin typeface="Trebuchet MS" panose="020B0603020202020204" pitchFamily="34" charset="0"/>
            </a:rPr>
            <a:t>Local Transportation</a:t>
          </a:r>
        </a:p>
      </dgm:t>
    </dgm:pt>
    <dgm:pt modelId="{6B194421-16F8-4940-BCC2-AE7F5F869BE0}" type="parTrans" cxnId="{A8F206DA-7C9F-4E5E-8E2B-2A70BE910D5D}">
      <dgm:prSet/>
      <dgm:spPr/>
      <dgm:t>
        <a:bodyPr/>
        <a:lstStyle/>
        <a:p>
          <a:endParaRPr lang="en-US">
            <a:solidFill>
              <a:schemeClr val="bg2"/>
            </a:solidFill>
          </a:endParaRPr>
        </a:p>
      </dgm:t>
    </dgm:pt>
    <dgm:pt modelId="{4C1F180B-6E46-4473-A546-EC09ADD20B45}" type="sibTrans" cxnId="{A8F206DA-7C9F-4E5E-8E2B-2A70BE910D5D}">
      <dgm:prSet/>
      <dgm:spPr/>
      <dgm:t>
        <a:bodyPr/>
        <a:lstStyle/>
        <a:p>
          <a:endParaRPr lang="en-US">
            <a:solidFill>
              <a:schemeClr val="bg2"/>
            </a:solidFill>
          </a:endParaRPr>
        </a:p>
      </dgm:t>
    </dgm:pt>
    <dgm:pt modelId="{82249831-A344-4889-8586-92061FFABCF3}">
      <dgm:prSet phldrT="[Text]" custT="1"/>
      <dgm:spPr>
        <a:solidFill>
          <a:schemeClr val="tx2"/>
        </a:solidFill>
      </dgm:spPr>
      <dgm:t>
        <a:bodyPr/>
        <a:lstStyle/>
        <a:p>
          <a:r>
            <a:rPr lang="en-US" sz="2000" b="1" dirty="0">
              <a:solidFill>
                <a:schemeClr val="bg2"/>
              </a:solidFill>
              <a:latin typeface="Trebuchet MS" panose="020B0603020202020204" pitchFamily="34" charset="0"/>
            </a:rPr>
            <a:t>Employees</a:t>
          </a:r>
        </a:p>
      </dgm:t>
    </dgm:pt>
    <dgm:pt modelId="{11497AFE-EC82-4B9C-AAA5-D920B4B62785}" type="parTrans" cxnId="{D54E5555-230A-4BD4-B684-CF114580B9B1}">
      <dgm:prSet/>
      <dgm:spPr/>
      <dgm:t>
        <a:bodyPr/>
        <a:lstStyle/>
        <a:p>
          <a:endParaRPr lang="en-US">
            <a:solidFill>
              <a:schemeClr val="bg2"/>
            </a:solidFill>
          </a:endParaRPr>
        </a:p>
      </dgm:t>
    </dgm:pt>
    <dgm:pt modelId="{14D103A7-8E57-4153-A019-7CB9750166D0}" type="sibTrans" cxnId="{D54E5555-230A-4BD4-B684-CF114580B9B1}">
      <dgm:prSet/>
      <dgm:spPr/>
      <dgm:t>
        <a:bodyPr/>
        <a:lstStyle/>
        <a:p>
          <a:endParaRPr lang="en-US">
            <a:solidFill>
              <a:schemeClr val="bg2"/>
            </a:solidFill>
          </a:endParaRPr>
        </a:p>
      </dgm:t>
    </dgm:pt>
    <dgm:pt modelId="{1116C5BE-CE90-4DAF-BF2D-6F35EC68341F}" type="pres">
      <dgm:prSet presAssocID="{4BBB3843-2221-44C6-AF65-E75E98761661}" presName="Name0" presStyleCnt="0">
        <dgm:presLayoutVars>
          <dgm:dir/>
          <dgm:animLvl val="lvl"/>
          <dgm:resizeHandles val="exact"/>
        </dgm:presLayoutVars>
      </dgm:prSet>
      <dgm:spPr/>
    </dgm:pt>
    <dgm:pt modelId="{C37B5B0C-78F8-4BC0-BC29-04BDA5A1DFF0}" type="pres">
      <dgm:prSet presAssocID="{11EEA55D-650F-4941-9AFE-81611159B79D}" presName="compositeNode" presStyleCnt="0">
        <dgm:presLayoutVars>
          <dgm:bulletEnabled val="1"/>
        </dgm:presLayoutVars>
      </dgm:prSet>
      <dgm:spPr/>
    </dgm:pt>
    <dgm:pt modelId="{F0D77583-77C9-4323-B5AE-FA4BF940F873}" type="pres">
      <dgm:prSet presAssocID="{11EEA55D-650F-4941-9AFE-81611159B79D}" presName="bgRect" presStyleLbl="node1" presStyleIdx="0" presStyleCnt="3" custScaleY="101893"/>
      <dgm:spPr/>
    </dgm:pt>
    <dgm:pt modelId="{96AF1524-E81B-4FCA-A8CD-F2FFBE5ACF96}" type="pres">
      <dgm:prSet presAssocID="{11EEA55D-650F-4941-9AFE-81611159B79D}" presName="parentNode" presStyleLbl="node1" presStyleIdx="0" presStyleCnt="3">
        <dgm:presLayoutVars>
          <dgm:chMax val="0"/>
          <dgm:bulletEnabled val="1"/>
        </dgm:presLayoutVars>
      </dgm:prSet>
      <dgm:spPr/>
    </dgm:pt>
    <dgm:pt modelId="{0A348951-241D-4C0D-9F61-7823A6A5D407}" type="pres">
      <dgm:prSet presAssocID="{11EEA55D-650F-4941-9AFE-81611159B79D}" presName="childNode" presStyleLbl="node1" presStyleIdx="0" presStyleCnt="3">
        <dgm:presLayoutVars>
          <dgm:bulletEnabled val="1"/>
        </dgm:presLayoutVars>
      </dgm:prSet>
      <dgm:spPr/>
    </dgm:pt>
    <dgm:pt modelId="{2A008101-03ED-41FD-A7D0-53C202BFBED8}" type="pres">
      <dgm:prSet presAssocID="{44B7DD5C-F2CD-4E1E-87D9-3F2B6C54D154}" presName="hSp" presStyleCnt="0"/>
      <dgm:spPr/>
    </dgm:pt>
    <dgm:pt modelId="{3939839B-E45D-48E6-B26E-123E620E9A48}" type="pres">
      <dgm:prSet presAssocID="{44B7DD5C-F2CD-4E1E-87D9-3F2B6C54D154}" presName="vProcSp" presStyleCnt="0"/>
      <dgm:spPr/>
    </dgm:pt>
    <dgm:pt modelId="{AC1356DB-3046-4E2B-8094-CF84FCACC004}" type="pres">
      <dgm:prSet presAssocID="{44B7DD5C-F2CD-4E1E-87D9-3F2B6C54D154}" presName="vSp1" presStyleCnt="0"/>
      <dgm:spPr/>
    </dgm:pt>
    <dgm:pt modelId="{309F40F0-DAA4-4D34-9138-0CFA236B0634}" type="pres">
      <dgm:prSet presAssocID="{44B7DD5C-F2CD-4E1E-87D9-3F2B6C54D154}" presName="simulatedConn" presStyleLbl="solidFgAcc1" presStyleIdx="0" presStyleCnt="2"/>
      <dgm:spPr>
        <a:solidFill>
          <a:schemeClr val="accent2"/>
        </a:solidFill>
        <a:ln>
          <a:noFill/>
        </a:ln>
      </dgm:spPr>
    </dgm:pt>
    <dgm:pt modelId="{F49EE278-B9E0-462A-BC18-73352DA7A5DB}" type="pres">
      <dgm:prSet presAssocID="{44B7DD5C-F2CD-4E1E-87D9-3F2B6C54D154}" presName="vSp2" presStyleCnt="0"/>
      <dgm:spPr/>
    </dgm:pt>
    <dgm:pt modelId="{82D4A5D7-E264-4707-999F-BAA8ED8FEE6B}" type="pres">
      <dgm:prSet presAssocID="{44B7DD5C-F2CD-4E1E-87D9-3F2B6C54D154}" presName="sibTrans" presStyleCnt="0"/>
      <dgm:spPr/>
    </dgm:pt>
    <dgm:pt modelId="{FEEC1492-A9DF-45F6-BC36-127660CFBB7C}" type="pres">
      <dgm:prSet presAssocID="{1F9DA78C-2C03-4CB2-8915-F8789397CBC4}" presName="compositeNode" presStyleCnt="0">
        <dgm:presLayoutVars>
          <dgm:bulletEnabled val="1"/>
        </dgm:presLayoutVars>
      </dgm:prSet>
      <dgm:spPr/>
    </dgm:pt>
    <dgm:pt modelId="{1C01C77F-8057-4E20-9193-7F8917E2A619}" type="pres">
      <dgm:prSet presAssocID="{1F9DA78C-2C03-4CB2-8915-F8789397CBC4}" presName="bgRect" presStyleLbl="node1" presStyleIdx="1" presStyleCnt="3" custScaleY="102392"/>
      <dgm:spPr/>
    </dgm:pt>
    <dgm:pt modelId="{51321507-9E8F-4091-AF76-603697EE2291}" type="pres">
      <dgm:prSet presAssocID="{1F9DA78C-2C03-4CB2-8915-F8789397CBC4}" presName="parentNode" presStyleLbl="node1" presStyleIdx="1" presStyleCnt="3">
        <dgm:presLayoutVars>
          <dgm:chMax val="0"/>
          <dgm:bulletEnabled val="1"/>
        </dgm:presLayoutVars>
      </dgm:prSet>
      <dgm:spPr/>
    </dgm:pt>
    <dgm:pt modelId="{DB4F3DF4-4F5C-42A3-A90F-DFEAA0F195AC}" type="pres">
      <dgm:prSet presAssocID="{1F9DA78C-2C03-4CB2-8915-F8789397CBC4}" presName="childNode" presStyleLbl="node1" presStyleIdx="1" presStyleCnt="3">
        <dgm:presLayoutVars>
          <dgm:bulletEnabled val="1"/>
        </dgm:presLayoutVars>
      </dgm:prSet>
      <dgm:spPr/>
    </dgm:pt>
    <dgm:pt modelId="{D7F62814-972A-454A-9574-AB8D57174287}" type="pres">
      <dgm:prSet presAssocID="{96E82342-95F7-448A-84C4-4F8541302D8F}" presName="hSp" presStyleCnt="0"/>
      <dgm:spPr/>
    </dgm:pt>
    <dgm:pt modelId="{E4D2E5E3-56FD-4CB4-AF25-02F257332792}" type="pres">
      <dgm:prSet presAssocID="{96E82342-95F7-448A-84C4-4F8541302D8F}" presName="vProcSp" presStyleCnt="0"/>
      <dgm:spPr/>
    </dgm:pt>
    <dgm:pt modelId="{252467AD-9EC7-48D6-8FF6-B8E5DEC79BCE}" type="pres">
      <dgm:prSet presAssocID="{96E82342-95F7-448A-84C4-4F8541302D8F}" presName="vSp1" presStyleCnt="0"/>
      <dgm:spPr/>
    </dgm:pt>
    <dgm:pt modelId="{F864AB3C-04C1-4B50-99CC-A9F0388C8347}" type="pres">
      <dgm:prSet presAssocID="{96E82342-95F7-448A-84C4-4F8541302D8F}" presName="simulatedConn" presStyleLbl="solidFgAcc1" presStyleIdx="1" presStyleCnt="2"/>
      <dgm:spPr>
        <a:solidFill>
          <a:schemeClr val="accent3"/>
        </a:solidFill>
        <a:ln>
          <a:noFill/>
        </a:ln>
      </dgm:spPr>
    </dgm:pt>
    <dgm:pt modelId="{4D6B95D2-1574-4F65-A6BB-DD10C8C0A543}" type="pres">
      <dgm:prSet presAssocID="{96E82342-95F7-448A-84C4-4F8541302D8F}" presName="vSp2" presStyleCnt="0"/>
      <dgm:spPr/>
    </dgm:pt>
    <dgm:pt modelId="{7BD7A4A3-BD4B-44BD-BCC7-83A58FE80BAD}" type="pres">
      <dgm:prSet presAssocID="{96E82342-95F7-448A-84C4-4F8541302D8F}" presName="sibTrans" presStyleCnt="0"/>
      <dgm:spPr/>
    </dgm:pt>
    <dgm:pt modelId="{A9C806DF-0E48-4F60-97C6-42C7898824DE}" type="pres">
      <dgm:prSet presAssocID="{82249831-A344-4889-8586-92061FFABCF3}" presName="compositeNode" presStyleCnt="0">
        <dgm:presLayoutVars>
          <dgm:bulletEnabled val="1"/>
        </dgm:presLayoutVars>
      </dgm:prSet>
      <dgm:spPr/>
    </dgm:pt>
    <dgm:pt modelId="{263E1462-0C05-471E-8743-AC5624023A35}" type="pres">
      <dgm:prSet presAssocID="{82249831-A344-4889-8586-92061FFABCF3}" presName="bgRect" presStyleLbl="node1" presStyleIdx="2" presStyleCnt="3" custScaleY="102392"/>
      <dgm:spPr/>
    </dgm:pt>
    <dgm:pt modelId="{25ECB3EB-28B8-4D87-A6FE-8840BF4D0190}" type="pres">
      <dgm:prSet presAssocID="{82249831-A344-4889-8586-92061FFABCF3}" presName="parentNode" presStyleLbl="node1" presStyleIdx="2" presStyleCnt="3">
        <dgm:presLayoutVars>
          <dgm:chMax val="0"/>
          <dgm:bulletEnabled val="1"/>
        </dgm:presLayoutVars>
      </dgm:prSet>
      <dgm:spPr/>
    </dgm:pt>
    <dgm:pt modelId="{21E554F9-C9B9-43BD-9BD8-0F176CDF47DC}" type="pres">
      <dgm:prSet presAssocID="{82249831-A344-4889-8586-92061FFABCF3}" presName="childNode" presStyleLbl="node1" presStyleIdx="2" presStyleCnt="3">
        <dgm:presLayoutVars>
          <dgm:bulletEnabled val="1"/>
        </dgm:presLayoutVars>
      </dgm:prSet>
      <dgm:spPr/>
    </dgm:pt>
  </dgm:ptLst>
  <dgm:cxnLst>
    <dgm:cxn modelId="{3F663801-272F-417D-BA36-CEBEEE9E6341}" srcId="{1F9DA78C-2C03-4CB2-8915-F8789397CBC4}" destId="{AECB21D3-F72D-4E41-8759-97D9DDB69104}" srcOrd="3" destOrd="0" parTransId="{9EC45A65-37A3-41AC-B913-C316A54EB7A1}" sibTransId="{15BBF54D-E922-4880-9815-41CCD9091214}"/>
    <dgm:cxn modelId="{0BE12709-DE46-4260-8992-4C7B4E9B6EC5}" srcId="{4BBB3843-2221-44C6-AF65-E75E98761661}" destId="{1F9DA78C-2C03-4CB2-8915-F8789397CBC4}" srcOrd="1" destOrd="0" parTransId="{AFF44887-258A-432A-B5F9-C984AB77B83B}" sibTransId="{96E82342-95F7-448A-84C4-4F8541302D8F}"/>
    <dgm:cxn modelId="{FA9F4B11-2747-4E8F-BC91-4C52324AE4AF}" type="presOf" srcId="{469BC9EA-0382-4200-BFC3-F5EF8D84FA95}" destId="{21E554F9-C9B9-43BD-9BD8-0F176CDF47DC}" srcOrd="0" destOrd="1" presId="urn:microsoft.com/office/officeart/2005/8/layout/hProcess7#1"/>
    <dgm:cxn modelId="{6F771C24-C8F9-44D1-BF3A-1F08B689F410}" srcId="{1F9DA78C-2C03-4CB2-8915-F8789397CBC4}" destId="{A94CBB3A-4AC1-4450-95AE-8E4826059139}" srcOrd="2" destOrd="0" parTransId="{BD378FAD-5F00-4059-ACA5-26B9AFB347A4}" sibTransId="{16487F50-D90E-4B06-BCEA-4964B3BA6513}"/>
    <dgm:cxn modelId="{72398F2A-CCCF-4EEA-8D97-EFF6C4702235}" srcId="{11EEA55D-650F-4941-9AFE-81611159B79D}" destId="{3FE80592-7D7F-470A-8A76-42BF0CD67904}" srcOrd="3" destOrd="0" parTransId="{0CC0C988-5395-43D2-8E65-106078DC8E30}" sibTransId="{7E5F36DE-D335-410F-90F4-4EFED10ABC1D}"/>
    <dgm:cxn modelId="{6F919239-57EC-4C6E-962C-A2033E3C04D2}" type="presOf" srcId="{82249831-A344-4889-8586-92061FFABCF3}" destId="{25ECB3EB-28B8-4D87-A6FE-8840BF4D0190}" srcOrd="1" destOrd="0" presId="urn:microsoft.com/office/officeart/2005/8/layout/hProcess7#1"/>
    <dgm:cxn modelId="{2568846A-538D-4C6D-8C50-A030BD1B1F0E}" srcId="{11EEA55D-650F-4941-9AFE-81611159B79D}" destId="{E1E4AF85-C338-47F3-9F7D-44D028B0C5DA}" srcOrd="4" destOrd="0" parTransId="{62A02345-5A10-47D7-BAFC-1278F2DD8B9F}" sibTransId="{1B7550E5-B5CA-41E7-AC3F-C9EF1EC88E7C}"/>
    <dgm:cxn modelId="{9B31CB6C-CD10-4E0A-8742-F6AD4123EED6}" type="presOf" srcId="{FB39ACC8-294C-468B-8BA2-9651416CD588}" destId="{0A348951-241D-4C0D-9F61-7823A6A5D407}" srcOrd="0" destOrd="0" presId="urn:microsoft.com/office/officeart/2005/8/layout/hProcess7#1"/>
    <dgm:cxn modelId="{F467F66D-4EC5-418D-B896-DBE766D64463}" srcId="{1F9DA78C-2C03-4CB2-8915-F8789397CBC4}" destId="{65D58D85-1C09-4176-B15A-F39363ED743A}" srcOrd="1" destOrd="0" parTransId="{2B3C41CB-7298-45A0-8307-C67DD49C3E32}" sibTransId="{53F41F02-369C-4E8A-8751-735D46CA34F2}"/>
    <dgm:cxn modelId="{612BFA6D-1468-4E90-8966-33C28C7ED686}" srcId="{11EEA55D-650F-4941-9AFE-81611159B79D}" destId="{FB39ACC8-294C-468B-8BA2-9651416CD588}" srcOrd="0" destOrd="0" parTransId="{2E94C726-FCC7-41C5-A838-5EA476E05E01}" sibTransId="{F8E11CCF-ED87-4A8D-8B0A-12EB83773CD4}"/>
    <dgm:cxn modelId="{4B558474-9CE4-4C04-AA9B-11FBA633765C}" srcId="{82249831-A344-4889-8586-92061FFABCF3}" destId="{469BC9EA-0382-4200-BFC3-F5EF8D84FA95}" srcOrd="1" destOrd="0" parTransId="{074A6D89-5603-4880-A280-24F062F4B507}" sibTransId="{578B69B8-63A7-4174-AAC9-806C970EC9AB}"/>
    <dgm:cxn modelId="{CC39DF54-7560-4E28-8485-2724954A33D7}" srcId="{82249831-A344-4889-8586-92061FFABCF3}" destId="{F8655B67-FA20-451A-A0A5-7150C482F00F}" srcOrd="0" destOrd="0" parTransId="{41613195-F472-433E-850E-3752DB0AE622}" sibTransId="{642BBD08-D6AF-405F-8679-0A89B7447F1A}"/>
    <dgm:cxn modelId="{D54E5555-230A-4BD4-B684-CF114580B9B1}" srcId="{4BBB3843-2221-44C6-AF65-E75E98761661}" destId="{82249831-A344-4889-8586-92061FFABCF3}" srcOrd="2" destOrd="0" parTransId="{11497AFE-EC82-4B9C-AAA5-D920B4B62785}" sibTransId="{14D103A7-8E57-4153-A019-7CB9750166D0}"/>
    <dgm:cxn modelId="{7AD52656-C0D9-49E9-A334-C2EDC3BAC020}" type="presOf" srcId="{E1E4AF85-C338-47F3-9F7D-44D028B0C5DA}" destId="{0A348951-241D-4C0D-9F61-7823A6A5D407}" srcOrd="0" destOrd="4" presId="urn:microsoft.com/office/officeart/2005/8/layout/hProcess7#1"/>
    <dgm:cxn modelId="{F31EAE57-89C5-4E4A-8269-EC131E9E8213}" type="presOf" srcId="{11EEA55D-650F-4941-9AFE-81611159B79D}" destId="{96AF1524-E81B-4FCA-A8CD-F2FFBE5ACF96}" srcOrd="1" destOrd="0" presId="urn:microsoft.com/office/officeart/2005/8/layout/hProcess7#1"/>
    <dgm:cxn modelId="{14018458-9F0A-41F3-8259-14DE9DD3316C}" srcId="{11EEA55D-650F-4941-9AFE-81611159B79D}" destId="{85033CCC-CFD3-44EA-925A-7EC31413B43A}" srcOrd="2" destOrd="0" parTransId="{3E70740F-09DD-4A84-8174-5309E8D4F802}" sibTransId="{35A60F89-DA99-43FC-862F-22D9758239C2}"/>
    <dgm:cxn modelId="{1D345D8E-6060-4708-AE04-0408EA23BBE9}" type="presOf" srcId="{82249831-A344-4889-8586-92061FFABCF3}" destId="{263E1462-0C05-471E-8743-AC5624023A35}" srcOrd="0" destOrd="0" presId="urn:microsoft.com/office/officeart/2005/8/layout/hProcess7#1"/>
    <dgm:cxn modelId="{FB869C8F-B11B-4B69-84A5-1FB839E39112}" type="presOf" srcId="{F8655B67-FA20-451A-A0A5-7150C482F00F}" destId="{21E554F9-C9B9-43BD-9BD8-0F176CDF47DC}" srcOrd="0" destOrd="0" presId="urn:microsoft.com/office/officeart/2005/8/layout/hProcess7#1"/>
    <dgm:cxn modelId="{96302A99-46B5-4248-9EB1-6DCEAB318CE5}" type="presOf" srcId="{1F9DA78C-2C03-4CB2-8915-F8789397CBC4}" destId="{1C01C77F-8057-4E20-9193-7F8917E2A619}" srcOrd="0" destOrd="0" presId="urn:microsoft.com/office/officeart/2005/8/layout/hProcess7#1"/>
    <dgm:cxn modelId="{F012A39B-4BEA-4116-91CC-26CB305C57B5}" type="presOf" srcId="{65D58D85-1C09-4176-B15A-F39363ED743A}" destId="{DB4F3DF4-4F5C-42A3-A90F-DFEAA0F195AC}" srcOrd="0" destOrd="1" presId="urn:microsoft.com/office/officeart/2005/8/layout/hProcess7#1"/>
    <dgm:cxn modelId="{FE332EA2-627B-4708-A47F-1FD74C21351D}" type="presOf" srcId="{0BF8F3D5-C4E1-4C59-BC29-FA65DF188CED}" destId="{DB4F3DF4-4F5C-42A3-A90F-DFEAA0F195AC}" srcOrd="0" destOrd="5" presId="urn:microsoft.com/office/officeart/2005/8/layout/hProcess7#1"/>
    <dgm:cxn modelId="{E6009CA2-EF85-40A4-BA7C-359430C34F17}" type="presOf" srcId="{3FE80592-7D7F-470A-8A76-42BF0CD67904}" destId="{0A348951-241D-4C0D-9F61-7823A6A5D407}" srcOrd="0" destOrd="3" presId="urn:microsoft.com/office/officeart/2005/8/layout/hProcess7#1"/>
    <dgm:cxn modelId="{7ECCB9A3-93C7-4C70-9D7C-364F1BB70FB3}" type="presOf" srcId="{8C483D28-089D-4B80-882B-C0B9EECA43C3}" destId="{0A348951-241D-4C0D-9F61-7823A6A5D407}" srcOrd="0" destOrd="1" presId="urn:microsoft.com/office/officeart/2005/8/layout/hProcess7#1"/>
    <dgm:cxn modelId="{2BDCEFA8-F400-4FEB-A640-CED9FC9A5630}" type="presOf" srcId="{4BBB3843-2221-44C6-AF65-E75E98761661}" destId="{1116C5BE-CE90-4DAF-BF2D-6F35EC68341F}" srcOrd="0" destOrd="0" presId="urn:microsoft.com/office/officeart/2005/8/layout/hProcess7#1"/>
    <dgm:cxn modelId="{59291BB0-C843-42D6-9D29-ED9CBB9E1DB3}" type="presOf" srcId="{8A6390DB-41A2-4ABC-91C7-C128002C47C0}" destId="{DB4F3DF4-4F5C-42A3-A90F-DFEAA0F195AC}" srcOrd="0" destOrd="0" presId="urn:microsoft.com/office/officeart/2005/8/layout/hProcess7#1"/>
    <dgm:cxn modelId="{C25954BD-18B5-40ED-8B3F-5BBCC2B37F89}" type="presOf" srcId="{A94CBB3A-4AC1-4450-95AE-8E4826059139}" destId="{DB4F3DF4-4F5C-42A3-A90F-DFEAA0F195AC}" srcOrd="0" destOrd="2" presId="urn:microsoft.com/office/officeart/2005/8/layout/hProcess7#1"/>
    <dgm:cxn modelId="{BCD195BD-6228-4B86-8739-8BEF6081F589}" srcId="{11EEA55D-650F-4941-9AFE-81611159B79D}" destId="{8C483D28-089D-4B80-882B-C0B9EECA43C3}" srcOrd="1" destOrd="0" parTransId="{C11A371D-10BF-4ADA-8033-2DC8BE9495DF}" sibTransId="{1760F148-EB5D-491F-8473-2441297C2699}"/>
    <dgm:cxn modelId="{695003C4-9EF6-48E0-AAAF-BE8EF1E60AD6}" type="presOf" srcId="{1F9DA78C-2C03-4CB2-8915-F8789397CBC4}" destId="{51321507-9E8F-4091-AF76-603697EE2291}" srcOrd="1" destOrd="0" presId="urn:microsoft.com/office/officeart/2005/8/layout/hProcess7#1"/>
    <dgm:cxn modelId="{988033D3-BB9A-477A-AE4A-E3D18EC2301E}" type="presOf" srcId="{11EEA55D-650F-4941-9AFE-81611159B79D}" destId="{F0D77583-77C9-4323-B5AE-FA4BF940F873}" srcOrd="0" destOrd="0" presId="urn:microsoft.com/office/officeart/2005/8/layout/hProcess7#1"/>
    <dgm:cxn modelId="{311E45D9-16FE-4E00-B417-9FF4DBCD436E}" srcId="{4BBB3843-2221-44C6-AF65-E75E98761661}" destId="{11EEA55D-650F-4941-9AFE-81611159B79D}" srcOrd="0" destOrd="0" parTransId="{3212AD21-80ED-4191-8C2F-1BC8E8BF257F}" sibTransId="{44B7DD5C-F2CD-4E1E-87D9-3F2B6C54D154}"/>
    <dgm:cxn modelId="{A8F206DA-7C9F-4E5E-8E2B-2A70BE910D5D}" srcId="{1F9DA78C-2C03-4CB2-8915-F8789397CBC4}" destId="{0BF8F3D5-C4E1-4C59-BC29-FA65DF188CED}" srcOrd="5" destOrd="0" parTransId="{6B194421-16F8-4940-BCC2-AE7F5F869BE0}" sibTransId="{4C1F180B-6E46-4473-A546-EC09ADD20B45}"/>
    <dgm:cxn modelId="{97C749E3-4825-4237-8275-2144ABA25AC4}" srcId="{1F9DA78C-2C03-4CB2-8915-F8789397CBC4}" destId="{8A6390DB-41A2-4ABC-91C7-C128002C47C0}" srcOrd="0" destOrd="0" parTransId="{4797AA3D-BB08-4B8C-B95A-8971A5309CEE}" sibTransId="{6B9BB8F8-B8C2-4547-9DC6-46E077BFABDA}"/>
    <dgm:cxn modelId="{C948CFE3-8441-4303-A113-0266506965FB}" type="presOf" srcId="{81DFA3FA-9834-4B64-9B4F-6F9924A76733}" destId="{DB4F3DF4-4F5C-42A3-A90F-DFEAA0F195AC}" srcOrd="0" destOrd="4" presId="urn:microsoft.com/office/officeart/2005/8/layout/hProcess7#1"/>
    <dgm:cxn modelId="{D4B903E9-2075-4DFE-8626-05F874608C72}" srcId="{1F9DA78C-2C03-4CB2-8915-F8789397CBC4}" destId="{81DFA3FA-9834-4B64-9B4F-6F9924A76733}" srcOrd="4" destOrd="0" parTransId="{F9EB905A-4022-4D17-A233-6E29B2C48CE0}" sibTransId="{F512A1ED-5525-42E6-9111-BAD443943503}"/>
    <dgm:cxn modelId="{312274F7-DB3F-4D9E-9B59-4DC030D2525B}" type="presOf" srcId="{85033CCC-CFD3-44EA-925A-7EC31413B43A}" destId="{0A348951-241D-4C0D-9F61-7823A6A5D407}" srcOrd="0" destOrd="2" presId="urn:microsoft.com/office/officeart/2005/8/layout/hProcess7#1"/>
    <dgm:cxn modelId="{B8BF95F9-0C6E-4540-9E1F-0979DA21084C}" type="presOf" srcId="{AECB21D3-F72D-4E41-8759-97D9DDB69104}" destId="{DB4F3DF4-4F5C-42A3-A90F-DFEAA0F195AC}" srcOrd="0" destOrd="3" presId="urn:microsoft.com/office/officeart/2005/8/layout/hProcess7#1"/>
    <dgm:cxn modelId="{5D5D5B29-1175-451C-A362-F5C29B74B973}" type="presParOf" srcId="{1116C5BE-CE90-4DAF-BF2D-6F35EC68341F}" destId="{C37B5B0C-78F8-4BC0-BC29-04BDA5A1DFF0}" srcOrd="0" destOrd="0" presId="urn:microsoft.com/office/officeart/2005/8/layout/hProcess7#1"/>
    <dgm:cxn modelId="{D819A2A9-2980-4FE1-B296-D09ED7B09530}" type="presParOf" srcId="{C37B5B0C-78F8-4BC0-BC29-04BDA5A1DFF0}" destId="{F0D77583-77C9-4323-B5AE-FA4BF940F873}" srcOrd="0" destOrd="0" presId="urn:microsoft.com/office/officeart/2005/8/layout/hProcess7#1"/>
    <dgm:cxn modelId="{584866D4-B214-4AF0-8887-8B42EF21D666}" type="presParOf" srcId="{C37B5B0C-78F8-4BC0-BC29-04BDA5A1DFF0}" destId="{96AF1524-E81B-4FCA-A8CD-F2FFBE5ACF96}" srcOrd="1" destOrd="0" presId="urn:microsoft.com/office/officeart/2005/8/layout/hProcess7#1"/>
    <dgm:cxn modelId="{C32B017F-11F8-4DDF-B9AC-B763064FA568}" type="presParOf" srcId="{C37B5B0C-78F8-4BC0-BC29-04BDA5A1DFF0}" destId="{0A348951-241D-4C0D-9F61-7823A6A5D407}" srcOrd="2" destOrd="0" presId="urn:microsoft.com/office/officeart/2005/8/layout/hProcess7#1"/>
    <dgm:cxn modelId="{B2F3D907-375C-4F91-BED6-35F9955DFE33}" type="presParOf" srcId="{1116C5BE-CE90-4DAF-BF2D-6F35EC68341F}" destId="{2A008101-03ED-41FD-A7D0-53C202BFBED8}" srcOrd="1" destOrd="0" presId="urn:microsoft.com/office/officeart/2005/8/layout/hProcess7#1"/>
    <dgm:cxn modelId="{0BAA5640-35E3-43CB-AA87-FF5AFED29A66}" type="presParOf" srcId="{1116C5BE-CE90-4DAF-BF2D-6F35EC68341F}" destId="{3939839B-E45D-48E6-B26E-123E620E9A48}" srcOrd="2" destOrd="0" presId="urn:microsoft.com/office/officeart/2005/8/layout/hProcess7#1"/>
    <dgm:cxn modelId="{0FD11D7A-895F-487C-8602-06C892C929DD}" type="presParOf" srcId="{3939839B-E45D-48E6-B26E-123E620E9A48}" destId="{AC1356DB-3046-4E2B-8094-CF84FCACC004}" srcOrd="0" destOrd="0" presId="urn:microsoft.com/office/officeart/2005/8/layout/hProcess7#1"/>
    <dgm:cxn modelId="{4016D4F4-61D9-457C-9898-6C7D4A4BA980}" type="presParOf" srcId="{3939839B-E45D-48E6-B26E-123E620E9A48}" destId="{309F40F0-DAA4-4D34-9138-0CFA236B0634}" srcOrd="1" destOrd="0" presId="urn:microsoft.com/office/officeart/2005/8/layout/hProcess7#1"/>
    <dgm:cxn modelId="{DF9A42B1-0B29-489C-B84E-0E26DC1696A5}" type="presParOf" srcId="{3939839B-E45D-48E6-B26E-123E620E9A48}" destId="{F49EE278-B9E0-462A-BC18-73352DA7A5DB}" srcOrd="2" destOrd="0" presId="urn:microsoft.com/office/officeart/2005/8/layout/hProcess7#1"/>
    <dgm:cxn modelId="{E1C6669B-F2F1-492A-8627-FBAA5C20252D}" type="presParOf" srcId="{1116C5BE-CE90-4DAF-BF2D-6F35EC68341F}" destId="{82D4A5D7-E264-4707-999F-BAA8ED8FEE6B}" srcOrd="3" destOrd="0" presId="urn:microsoft.com/office/officeart/2005/8/layout/hProcess7#1"/>
    <dgm:cxn modelId="{F61F107F-21A3-4EC3-9FC4-528EAAE127FD}" type="presParOf" srcId="{1116C5BE-CE90-4DAF-BF2D-6F35EC68341F}" destId="{FEEC1492-A9DF-45F6-BC36-127660CFBB7C}" srcOrd="4" destOrd="0" presId="urn:microsoft.com/office/officeart/2005/8/layout/hProcess7#1"/>
    <dgm:cxn modelId="{8DED50AF-2F68-4D24-9413-D2235E30A831}" type="presParOf" srcId="{FEEC1492-A9DF-45F6-BC36-127660CFBB7C}" destId="{1C01C77F-8057-4E20-9193-7F8917E2A619}" srcOrd="0" destOrd="0" presId="urn:microsoft.com/office/officeart/2005/8/layout/hProcess7#1"/>
    <dgm:cxn modelId="{45331140-441D-45DB-AEB1-257321BD2132}" type="presParOf" srcId="{FEEC1492-A9DF-45F6-BC36-127660CFBB7C}" destId="{51321507-9E8F-4091-AF76-603697EE2291}" srcOrd="1" destOrd="0" presId="urn:microsoft.com/office/officeart/2005/8/layout/hProcess7#1"/>
    <dgm:cxn modelId="{5F70F58D-34A9-486F-90E0-6D408F7282AB}" type="presParOf" srcId="{FEEC1492-A9DF-45F6-BC36-127660CFBB7C}" destId="{DB4F3DF4-4F5C-42A3-A90F-DFEAA0F195AC}" srcOrd="2" destOrd="0" presId="urn:microsoft.com/office/officeart/2005/8/layout/hProcess7#1"/>
    <dgm:cxn modelId="{FB1A949E-2D71-4A19-8E5C-38E7F53FE566}" type="presParOf" srcId="{1116C5BE-CE90-4DAF-BF2D-6F35EC68341F}" destId="{D7F62814-972A-454A-9574-AB8D57174287}" srcOrd="5" destOrd="0" presId="urn:microsoft.com/office/officeart/2005/8/layout/hProcess7#1"/>
    <dgm:cxn modelId="{959702BF-EB58-435E-8D86-B3A870B03380}" type="presParOf" srcId="{1116C5BE-CE90-4DAF-BF2D-6F35EC68341F}" destId="{E4D2E5E3-56FD-4CB4-AF25-02F257332792}" srcOrd="6" destOrd="0" presId="urn:microsoft.com/office/officeart/2005/8/layout/hProcess7#1"/>
    <dgm:cxn modelId="{AF5AD8D8-4B3F-4F16-B4CB-C0D56EB95062}" type="presParOf" srcId="{E4D2E5E3-56FD-4CB4-AF25-02F257332792}" destId="{252467AD-9EC7-48D6-8FF6-B8E5DEC79BCE}" srcOrd="0" destOrd="0" presId="urn:microsoft.com/office/officeart/2005/8/layout/hProcess7#1"/>
    <dgm:cxn modelId="{DE475D5E-479F-457E-BBE7-91F25EDACB5A}" type="presParOf" srcId="{E4D2E5E3-56FD-4CB4-AF25-02F257332792}" destId="{F864AB3C-04C1-4B50-99CC-A9F0388C8347}" srcOrd="1" destOrd="0" presId="urn:microsoft.com/office/officeart/2005/8/layout/hProcess7#1"/>
    <dgm:cxn modelId="{2F1DC56F-AF8E-4865-9A04-2FA19B5B1458}" type="presParOf" srcId="{E4D2E5E3-56FD-4CB4-AF25-02F257332792}" destId="{4D6B95D2-1574-4F65-A6BB-DD10C8C0A543}" srcOrd="2" destOrd="0" presId="urn:microsoft.com/office/officeart/2005/8/layout/hProcess7#1"/>
    <dgm:cxn modelId="{7FB9BCB1-3B1F-44B8-A842-2EA3A89BD294}" type="presParOf" srcId="{1116C5BE-CE90-4DAF-BF2D-6F35EC68341F}" destId="{7BD7A4A3-BD4B-44BD-BCC7-83A58FE80BAD}" srcOrd="7" destOrd="0" presId="urn:microsoft.com/office/officeart/2005/8/layout/hProcess7#1"/>
    <dgm:cxn modelId="{DA11FAC3-1EC8-4329-8BE6-CF96EB6293E2}" type="presParOf" srcId="{1116C5BE-CE90-4DAF-BF2D-6F35EC68341F}" destId="{A9C806DF-0E48-4F60-97C6-42C7898824DE}" srcOrd="8" destOrd="0" presId="urn:microsoft.com/office/officeart/2005/8/layout/hProcess7#1"/>
    <dgm:cxn modelId="{D7F4317F-A907-46AB-8B9A-211176108B73}" type="presParOf" srcId="{A9C806DF-0E48-4F60-97C6-42C7898824DE}" destId="{263E1462-0C05-471E-8743-AC5624023A35}" srcOrd="0" destOrd="0" presId="urn:microsoft.com/office/officeart/2005/8/layout/hProcess7#1"/>
    <dgm:cxn modelId="{024FD65E-545A-400D-B304-F6E9A7B406CD}" type="presParOf" srcId="{A9C806DF-0E48-4F60-97C6-42C7898824DE}" destId="{25ECB3EB-28B8-4D87-A6FE-8840BF4D0190}" srcOrd="1" destOrd="0" presId="urn:microsoft.com/office/officeart/2005/8/layout/hProcess7#1"/>
    <dgm:cxn modelId="{20D870E7-DDCE-4C42-A03A-692311D270A0}" type="presParOf" srcId="{A9C806DF-0E48-4F60-97C6-42C7898824DE}" destId="{21E554F9-C9B9-43BD-9BD8-0F176CDF47DC}" srcOrd="2" destOrd="0" presId="urn:microsoft.com/office/officeart/2005/8/layout/hProcess7#1"/>
  </dgm:cxnLst>
  <dgm:bg>
    <a:noFill/>
    <a:effectLst/>
  </dgm:bg>
  <dgm:whole>
    <a:ln>
      <a:noFill/>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962" y="0"/>
          <a:ext cx="2503102" cy="43668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Trebuchet MS" panose="020B0603020202020204" pitchFamily="34" charset="0"/>
            </a:rPr>
            <a:t>Identify</a:t>
          </a:r>
        </a:p>
      </dsp:txBody>
      <dsp:txXfrm>
        <a:off x="962" y="0"/>
        <a:ext cx="2503102" cy="1310068"/>
      </dsp:txXfrm>
    </dsp:sp>
    <dsp:sp modelId="{713A5A28-14FB-49FA-A4F1-D74A18B014DE}">
      <dsp:nvSpPr>
        <dsp:cNvPr id="0" name=""/>
        <dsp:cNvSpPr/>
      </dsp:nvSpPr>
      <dsp:spPr>
        <a:xfrm>
          <a:off x="251273" y="1310441"/>
          <a:ext cx="2002482" cy="8579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Trebuchet MS" panose="020B0603020202020204" pitchFamily="34" charset="0"/>
            </a:rPr>
            <a:t>On- &amp; Off- Airport Businesses</a:t>
          </a:r>
        </a:p>
      </dsp:txBody>
      <dsp:txXfrm>
        <a:off x="276401" y="1335569"/>
        <a:ext cx="1952226" cy="807664"/>
      </dsp:txXfrm>
    </dsp:sp>
    <dsp:sp modelId="{018FAC9B-80FB-406A-AA98-F7F36904A55B}">
      <dsp:nvSpPr>
        <dsp:cNvPr id="0" name=""/>
        <dsp:cNvSpPr/>
      </dsp:nvSpPr>
      <dsp:spPr>
        <a:xfrm>
          <a:off x="251273" y="2300349"/>
          <a:ext cx="2002482" cy="8579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Trebuchet MS" panose="020B0603020202020204" pitchFamily="34" charset="0"/>
              <a:ea typeface="+mn-ea"/>
              <a:cs typeface="+mn-cs"/>
            </a:rPr>
            <a:t>Visitor Spending Patterns</a:t>
          </a:r>
        </a:p>
      </dsp:txBody>
      <dsp:txXfrm>
        <a:off x="276401" y="2325477"/>
        <a:ext cx="1952226" cy="807664"/>
      </dsp:txXfrm>
    </dsp:sp>
    <dsp:sp modelId="{2D9D6C0C-7868-4342-82FF-3FA17A160268}">
      <dsp:nvSpPr>
        <dsp:cNvPr id="0" name=""/>
        <dsp:cNvSpPr/>
      </dsp:nvSpPr>
      <dsp:spPr>
        <a:xfrm>
          <a:off x="251273" y="3290257"/>
          <a:ext cx="2002482" cy="8579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Trebuchet MS" panose="020B0603020202020204" pitchFamily="34" charset="0"/>
              <a:ea typeface="+mn-ea"/>
              <a:cs typeface="+mn-cs"/>
            </a:rPr>
            <a:t>Aviation-related Industries</a:t>
          </a:r>
        </a:p>
      </dsp:txBody>
      <dsp:txXfrm>
        <a:off x="276401" y="3315385"/>
        <a:ext cx="1952226" cy="807664"/>
      </dsp:txXfrm>
    </dsp:sp>
    <dsp:sp modelId="{C3127C27-E2CD-45E9-9CD9-ED9AAA4F6723}">
      <dsp:nvSpPr>
        <dsp:cNvPr id="0" name=""/>
        <dsp:cNvSpPr/>
      </dsp:nvSpPr>
      <dsp:spPr>
        <a:xfrm>
          <a:off x="2691798" y="0"/>
          <a:ext cx="2503102" cy="43668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Trebuchet MS" panose="020B0603020202020204" pitchFamily="34" charset="0"/>
            </a:rPr>
            <a:t>Calculate</a:t>
          </a:r>
        </a:p>
      </dsp:txBody>
      <dsp:txXfrm>
        <a:off x="2691798" y="0"/>
        <a:ext cx="2503102" cy="1310068"/>
      </dsp:txXfrm>
    </dsp:sp>
    <dsp:sp modelId="{E621D879-6722-41DC-9E75-A041E1301FEE}">
      <dsp:nvSpPr>
        <dsp:cNvPr id="0" name=""/>
        <dsp:cNvSpPr/>
      </dsp:nvSpPr>
      <dsp:spPr>
        <a:xfrm>
          <a:off x="2942108" y="1310894"/>
          <a:ext cx="2002482" cy="5051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Trebuchet MS" panose="020B0603020202020204" pitchFamily="34" charset="0"/>
              <a:ea typeface="+mn-ea"/>
              <a:cs typeface="+mn-cs"/>
            </a:rPr>
            <a:t>Total Jobs</a:t>
          </a:r>
        </a:p>
      </dsp:txBody>
      <dsp:txXfrm>
        <a:off x="2956904" y="1325690"/>
        <a:ext cx="1972890" cy="475596"/>
      </dsp:txXfrm>
    </dsp:sp>
    <dsp:sp modelId="{E2F63F74-28A6-4805-A01E-C9C54FDAE489}">
      <dsp:nvSpPr>
        <dsp:cNvPr id="0" name=""/>
        <dsp:cNvSpPr/>
      </dsp:nvSpPr>
      <dsp:spPr>
        <a:xfrm>
          <a:off x="2942108" y="1893804"/>
          <a:ext cx="2002482" cy="5051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Trebuchet MS" panose="020B0603020202020204" pitchFamily="34" charset="0"/>
              <a:ea typeface="+mn-ea"/>
              <a:cs typeface="+mn-cs"/>
            </a:rPr>
            <a:t>Labor Income</a:t>
          </a:r>
        </a:p>
      </dsp:txBody>
      <dsp:txXfrm>
        <a:off x="2956904" y="1908600"/>
        <a:ext cx="1972890" cy="475596"/>
      </dsp:txXfrm>
    </dsp:sp>
    <dsp:sp modelId="{51862473-1A4D-456A-B71F-DE485B773161}">
      <dsp:nvSpPr>
        <dsp:cNvPr id="0" name=""/>
        <dsp:cNvSpPr/>
      </dsp:nvSpPr>
      <dsp:spPr>
        <a:xfrm>
          <a:off x="2942108" y="2476714"/>
          <a:ext cx="2002482" cy="5051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Trebuchet MS" panose="020B0603020202020204" pitchFamily="34" charset="0"/>
              <a:ea typeface="+mn-ea"/>
              <a:cs typeface="+mn-cs"/>
            </a:rPr>
            <a:t>Business Revenues</a:t>
          </a:r>
        </a:p>
      </dsp:txBody>
      <dsp:txXfrm>
        <a:off x="2956904" y="2491510"/>
        <a:ext cx="1972890" cy="475596"/>
      </dsp:txXfrm>
    </dsp:sp>
    <dsp:sp modelId="{AD48289D-1A3B-42C7-BB35-F602A0ED6003}">
      <dsp:nvSpPr>
        <dsp:cNvPr id="0" name=""/>
        <dsp:cNvSpPr/>
      </dsp:nvSpPr>
      <dsp:spPr>
        <a:xfrm>
          <a:off x="2942108" y="3059625"/>
          <a:ext cx="2002482" cy="5051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Trebuchet MS" panose="020B0603020202020204" pitchFamily="34" charset="0"/>
              <a:ea typeface="+mn-ea"/>
              <a:cs typeface="+mn-cs"/>
            </a:rPr>
            <a:t>Value Added</a:t>
          </a:r>
        </a:p>
      </dsp:txBody>
      <dsp:txXfrm>
        <a:off x="2956904" y="3074421"/>
        <a:ext cx="1972890" cy="475596"/>
      </dsp:txXfrm>
    </dsp:sp>
    <dsp:sp modelId="{48ACB34D-13B3-4675-B955-03499948AA44}">
      <dsp:nvSpPr>
        <dsp:cNvPr id="0" name=""/>
        <dsp:cNvSpPr/>
      </dsp:nvSpPr>
      <dsp:spPr>
        <a:xfrm>
          <a:off x="2942108" y="3642535"/>
          <a:ext cx="2002482" cy="5051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Trebuchet MS" panose="020B0603020202020204" pitchFamily="34" charset="0"/>
              <a:ea typeface="+mn-ea"/>
              <a:cs typeface="+mn-cs"/>
            </a:rPr>
            <a:t>Tax Revenues</a:t>
          </a:r>
        </a:p>
      </dsp:txBody>
      <dsp:txXfrm>
        <a:off x="2956904" y="3657331"/>
        <a:ext cx="1972890" cy="475596"/>
      </dsp:txXfrm>
    </dsp:sp>
    <dsp:sp modelId="{34ED1E57-09FB-4857-B73C-5F9C01BF1EA5}">
      <dsp:nvSpPr>
        <dsp:cNvPr id="0" name=""/>
        <dsp:cNvSpPr/>
      </dsp:nvSpPr>
      <dsp:spPr>
        <a:xfrm>
          <a:off x="5382633" y="0"/>
          <a:ext cx="2503102" cy="43668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Trebuchet MS" panose="020B0603020202020204" pitchFamily="34" charset="0"/>
            </a:rPr>
            <a:t>Quantify Qualify</a:t>
          </a:r>
        </a:p>
      </dsp:txBody>
      <dsp:txXfrm>
        <a:off x="5382633" y="0"/>
        <a:ext cx="2503102" cy="1310068"/>
      </dsp:txXfrm>
    </dsp:sp>
    <dsp:sp modelId="{148ECBD2-D602-4133-A133-4C316A2BA410}">
      <dsp:nvSpPr>
        <dsp:cNvPr id="0" name=""/>
        <dsp:cNvSpPr/>
      </dsp:nvSpPr>
      <dsp:spPr>
        <a:xfrm>
          <a:off x="5632943" y="1311347"/>
          <a:ext cx="2002482" cy="131667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Trebuchet MS" panose="020B0603020202020204" pitchFamily="34" charset="0"/>
              <a:ea typeface="+mn-ea"/>
              <a:cs typeface="+mn-cs"/>
            </a:rPr>
            <a:t>Net Economic Contributions</a:t>
          </a:r>
        </a:p>
      </dsp:txBody>
      <dsp:txXfrm>
        <a:off x="5671507" y="1349911"/>
        <a:ext cx="1925354" cy="1239550"/>
      </dsp:txXfrm>
    </dsp:sp>
    <dsp:sp modelId="{96595682-7F78-4E9B-A0D6-FFD2A8AA4558}">
      <dsp:nvSpPr>
        <dsp:cNvPr id="0" name=""/>
        <dsp:cNvSpPr/>
      </dsp:nvSpPr>
      <dsp:spPr>
        <a:xfrm>
          <a:off x="5632943" y="2830592"/>
          <a:ext cx="2002482" cy="131667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Trebuchet MS" panose="020B0603020202020204" pitchFamily="34" charset="0"/>
              <a:ea typeface="+mn-ea"/>
              <a:cs typeface="+mn-cs"/>
            </a:rPr>
            <a:t>Quality of Life Benefits</a:t>
          </a:r>
        </a:p>
      </dsp:txBody>
      <dsp:txXfrm>
        <a:off x="5671507" y="2869156"/>
        <a:ext cx="1925354" cy="1239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7583-77C9-4323-B5AE-FA4BF940F873}">
      <dsp:nvSpPr>
        <dsp:cNvPr id="0" name=""/>
        <dsp:cNvSpPr/>
      </dsp:nvSpPr>
      <dsp:spPr>
        <a:xfrm>
          <a:off x="611" y="6"/>
          <a:ext cx="2633223" cy="3219684"/>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0">
            <a:lnSpc>
              <a:spcPct val="90000"/>
            </a:lnSpc>
            <a:spcBef>
              <a:spcPct val="0"/>
            </a:spcBef>
            <a:spcAft>
              <a:spcPct val="35000"/>
            </a:spcAft>
            <a:buNone/>
          </a:pPr>
          <a:r>
            <a:rPr lang="en-US" sz="2000" b="1" kern="1200" dirty="0">
              <a:solidFill>
                <a:schemeClr val="bg2"/>
              </a:solidFill>
              <a:latin typeface="Trebuchet MS" panose="020B0603020202020204" pitchFamily="34" charset="0"/>
            </a:rPr>
            <a:t>On-Airport Activities</a:t>
          </a:r>
          <a:endParaRPr lang="en-US" sz="1600" kern="1200" dirty="0">
            <a:solidFill>
              <a:schemeClr val="bg2"/>
            </a:solidFill>
            <a:latin typeface="Trebuchet MS" panose="020B0603020202020204" pitchFamily="34" charset="0"/>
          </a:endParaRPr>
        </a:p>
      </dsp:txBody>
      <dsp:txXfrm rot="16200000">
        <a:off x="-1056136" y="1056755"/>
        <a:ext cx="2640141" cy="526644"/>
      </dsp:txXfrm>
    </dsp:sp>
    <dsp:sp modelId="{0A348951-241D-4C0D-9F61-7823A6A5D407}">
      <dsp:nvSpPr>
        <dsp:cNvPr id="0" name=""/>
        <dsp:cNvSpPr/>
      </dsp:nvSpPr>
      <dsp:spPr>
        <a:xfrm>
          <a:off x="527256" y="6"/>
          <a:ext cx="1961751" cy="3219684"/>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Fuel Sales</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Rental Cars</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Retail</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Restaurants</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Services</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Construction</a:t>
          </a:r>
        </a:p>
      </dsp:txBody>
      <dsp:txXfrm>
        <a:off x="527256" y="6"/>
        <a:ext cx="1961751" cy="3219684"/>
      </dsp:txXfrm>
    </dsp:sp>
    <dsp:sp modelId="{1C01C77F-8057-4E20-9193-7F8917E2A619}">
      <dsp:nvSpPr>
        <dsp:cNvPr id="0" name=""/>
        <dsp:cNvSpPr/>
      </dsp:nvSpPr>
      <dsp:spPr>
        <a:xfrm>
          <a:off x="2725998" y="6"/>
          <a:ext cx="2633223" cy="3235452"/>
        </a:xfrm>
        <a:prstGeom prst="roundRect">
          <a:avLst>
            <a:gd name="adj" fmla="val 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dirty="0">
              <a:solidFill>
                <a:schemeClr val="bg2"/>
              </a:solidFill>
              <a:latin typeface="Trebuchet MS" panose="020B0603020202020204" pitchFamily="34" charset="0"/>
            </a:rPr>
            <a:t>Visitors</a:t>
          </a:r>
        </a:p>
      </dsp:txBody>
      <dsp:txXfrm rot="16200000">
        <a:off x="1662785" y="1063219"/>
        <a:ext cx="2653071" cy="526644"/>
      </dsp:txXfrm>
    </dsp:sp>
    <dsp:sp modelId="{309F40F0-DAA4-4D34-9138-0CFA236B0634}">
      <dsp:nvSpPr>
        <dsp:cNvPr id="0" name=""/>
        <dsp:cNvSpPr/>
      </dsp:nvSpPr>
      <dsp:spPr>
        <a:xfrm rot="5400000">
          <a:off x="2506977" y="2511368"/>
          <a:ext cx="464374" cy="394983"/>
        </a:xfrm>
        <a:prstGeom prst="flowChartExtract">
          <a:avLst/>
        </a:prstGeom>
        <a:solidFill>
          <a:schemeClr val="accent2"/>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DB4F3DF4-4F5C-42A3-A90F-DFEAA0F195AC}">
      <dsp:nvSpPr>
        <dsp:cNvPr id="0" name=""/>
        <dsp:cNvSpPr/>
      </dsp:nvSpPr>
      <dsp:spPr>
        <a:xfrm>
          <a:off x="3252643" y="6"/>
          <a:ext cx="1961751" cy="323545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Retail Sales</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Lodging</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Food and Beverage</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Entertainment</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Recreation</a:t>
          </a:r>
        </a:p>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Local Transportation</a:t>
          </a:r>
        </a:p>
      </dsp:txBody>
      <dsp:txXfrm>
        <a:off x="3252643" y="6"/>
        <a:ext cx="1961751" cy="3235452"/>
      </dsp:txXfrm>
    </dsp:sp>
    <dsp:sp modelId="{263E1462-0C05-471E-8743-AC5624023A35}">
      <dsp:nvSpPr>
        <dsp:cNvPr id="0" name=""/>
        <dsp:cNvSpPr/>
      </dsp:nvSpPr>
      <dsp:spPr>
        <a:xfrm>
          <a:off x="5451385" y="6"/>
          <a:ext cx="2633223" cy="3235452"/>
        </a:xfrm>
        <a:prstGeom prst="roundRect">
          <a:avLst>
            <a:gd name="adj" fmla="val 5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dirty="0">
              <a:solidFill>
                <a:schemeClr val="bg2"/>
              </a:solidFill>
              <a:latin typeface="Trebuchet MS" panose="020B0603020202020204" pitchFamily="34" charset="0"/>
            </a:rPr>
            <a:t>Employees</a:t>
          </a:r>
        </a:p>
      </dsp:txBody>
      <dsp:txXfrm rot="16200000">
        <a:off x="4388172" y="1063219"/>
        <a:ext cx="2653071" cy="526644"/>
      </dsp:txXfrm>
    </dsp:sp>
    <dsp:sp modelId="{F864AB3C-04C1-4B50-99CC-A9F0388C8347}">
      <dsp:nvSpPr>
        <dsp:cNvPr id="0" name=""/>
        <dsp:cNvSpPr/>
      </dsp:nvSpPr>
      <dsp:spPr>
        <a:xfrm rot="5400000">
          <a:off x="5232363" y="2511368"/>
          <a:ext cx="464374" cy="394983"/>
        </a:xfrm>
        <a:prstGeom prst="flowChartExtract">
          <a:avLst/>
        </a:prstGeom>
        <a:solidFill>
          <a:schemeClr val="accent3"/>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21E554F9-C9B9-43BD-9BD8-0F176CDF47DC}">
      <dsp:nvSpPr>
        <dsp:cNvPr id="0" name=""/>
        <dsp:cNvSpPr/>
      </dsp:nvSpPr>
      <dsp:spPr>
        <a:xfrm>
          <a:off x="5978030" y="6"/>
          <a:ext cx="1961751" cy="323545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100000"/>
            </a:lnSpc>
            <a:spcBef>
              <a:spcPct val="0"/>
            </a:spcBef>
            <a:spcAft>
              <a:spcPts val="1200"/>
            </a:spcAft>
            <a:buNone/>
          </a:pPr>
          <a:r>
            <a:rPr lang="en-US" sz="1800" kern="1200" dirty="0">
              <a:solidFill>
                <a:schemeClr val="bg2"/>
              </a:solidFill>
              <a:latin typeface="Trebuchet MS" panose="020B0603020202020204" pitchFamily="34" charset="0"/>
            </a:rPr>
            <a:t>Airport Administration</a:t>
          </a:r>
        </a:p>
        <a:p>
          <a:pPr marL="0" lvl="0" indent="0" algn="l" defTabSz="800100">
            <a:lnSpc>
              <a:spcPct val="100000"/>
            </a:lnSpc>
            <a:spcBef>
              <a:spcPct val="0"/>
            </a:spcBef>
            <a:spcAft>
              <a:spcPts val="1200"/>
            </a:spcAft>
            <a:buNone/>
          </a:pPr>
          <a:r>
            <a:rPr lang="en-US" sz="1800" b="0" kern="1200" dirty="0">
              <a:solidFill>
                <a:schemeClr val="bg2"/>
              </a:solidFill>
              <a:latin typeface="Trebuchet MS" panose="020B0603020202020204" pitchFamily="34" charset="0"/>
            </a:rPr>
            <a:t>On-Airport Businesses</a:t>
          </a:r>
        </a:p>
        <a:p>
          <a:pPr marL="0" lvl="0" indent="0" algn="l" defTabSz="800100">
            <a:lnSpc>
              <a:spcPct val="100000"/>
            </a:lnSpc>
            <a:spcBef>
              <a:spcPct val="0"/>
            </a:spcBef>
            <a:spcAft>
              <a:spcPts val="1200"/>
            </a:spcAft>
            <a:buNone/>
          </a:pPr>
          <a:r>
            <a:rPr lang="en-US" sz="1800" b="0" kern="1200" dirty="0">
              <a:solidFill>
                <a:schemeClr val="bg2"/>
              </a:solidFill>
              <a:latin typeface="Trebuchet MS" panose="020B0603020202020204" pitchFamily="34" charset="0"/>
            </a:rPr>
            <a:t>Construction</a:t>
          </a:r>
        </a:p>
        <a:p>
          <a:pPr marL="0" lvl="0" indent="0" algn="l" defTabSz="800100">
            <a:lnSpc>
              <a:spcPct val="100000"/>
            </a:lnSpc>
            <a:spcBef>
              <a:spcPct val="0"/>
            </a:spcBef>
            <a:spcAft>
              <a:spcPts val="1200"/>
            </a:spcAft>
            <a:buNone/>
          </a:pPr>
          <a:r>
            <a:rPr lang="en-US" sz="1800" b="0" kern="1200" dirty="0">
              <a:solidFill>
                <a:schemeClr val="bg2"/>
              </a:solidFill>
              <a:latin typeface="Trebuchet MS" panose="020B0603020202020204" pitchFamily="34" charset="0"/>
            </a:rPr>
            <a:t>Visitor Support Businesses</a:t>
          </a:r>
        </a:p>
        <a:p>
          <a:pPr marL="0" lvl="0" indent="0" algn="l" defTabSz="800100">
            <a:lnSpc>
              <a:spcPct val="100000"/>
            </a:lnSpc>
            <a:spcBef>
              <a:spcPct val="0"/>
            </a:spcBef>
            <a:spcAft>
              <a:spcPts val="1200"/>
            </a:spcAft>
            <a:buNone/>
          </a:pPr>
          <a:r>
            <a:rPr lang="en-US" sz="1800" b="0" kern="1200" dirty="0">
              <a:solidFill>
                <a:schemeClr val="bg2"/>
              </a:solidFill>
              <a:latin typeface="Trebuchet MS" panose="020B0603020202020204" pitchFamily="34" charset="0"/>
            </a:rPr>
            <a:t>Off-Airport Air Cargo</a:t>
          </a:r>
        </a:p>
        <a:p>
          <a:pPr marL="0" lvl="0" indent="0" algn="l" defTabSz="800100">
            <a:lnSpc>
              <a:spcPct val="90000"/>
            </a:lnSpc>
            <a:spcBef>
              <a:spcPct val="0"/>
            </a:spcBef>
            <a:spcAft>
              <a:spcPct val="35000"/>
            </a:spcAft>
            <a:buNone/>
          </a:pPr>
          <a:endParaRPr lang="en-US" sz="1200" b="0" kern="1200" dirty="0">
            <a:solidFill>
              <a:schemeClr val="bg2"/>
            </a:solidFill>
          </a:endParaRPr>
        </a:p>
      </dsp:txBody>
      <dsp:txXfrm>
        <a:off x="5978030" y="6"/>
        <a:ext cx="1961751" cy="32354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0.16651</cdr:y>
    </cdr:from>
    <cdr:to>
      <cdr:x>0.72988</cdr:x>
      <cdr:y>0.23198</cdr:y>
    </cdr:to>
    <cdr:cxnSp macro="">
      <cdr:nvCxnSpPr>
        <cdr:cNvPr id="3" name="Straight Connector 2">
          <a:extLst xmlns:a="http://schemas.openxmlformats.org/drawingml/2006/main">
            <a:ext uri="{FF2B5EF4-FFF2-40B4-BE49-F238E27FC236}">
              <a16:creationId xmlns:a16="http://schemas.microsoft.com/office/drawing/2014/main" id="{E3A7C0BD-4D3F-4587-93C2-4B63D0F77A61}"/>
            </a:ext>
          </a:extLst>
        </cdr:cNvPr>
        <cdr:cNvCxnSpPr/>
      </cdr:nvCxnSpPr>
      <cdr:spPr>
        <a:xfrm xmlns:a="http://schemas.openxmlformats.org/drawingml/2006/main">
          <a:off x="2768248" y="597155"/>
          <a:ext cx="1272746" cy="234779"/>
        </a:xfrm>
        <a:prstGeom xmlns:a="http://schemas.openxmlformats.org/drawingml/2006/main" prst="line">
          <a:avLst/>
        </a:prstGeom>
        <a:ln xmlns:a="http://schemas.openxmlformats.org/drawingml/2006/main" w="3175">
          <a:solidFill>
            <a:schemeClr val="accent1">
              <a:lumMod val="40000"/>
              <a:lumOff val="6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8BE3B-C94C-4DE6-95BB-BC0DFA9AE442}" type="datetimeFigureOut">
              <a:rPr lang="en-US" smtClean="0"/>
              <a:t>7/9/2020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B317F-0CB7-410A-B6C9-E9475C760A87}" type="slidenum">
              <a:rPr lang="en-US" smtClean="0"/>
              <a:t>‹#›</a:t>
            </a:fld>
            <a:endParaRPr lang="en-US"/>
          </a:p>
        </p:txBody>
      </p:sp>
    </p:spTree>
    <p:extLst>
      <p:ext uri="{BB962C8B-B14F-4D97-AF65-F5344CB8AC3E}">
        <p14:creationId xmlns:p14="http://schemas.microsoft.com/office/powerpoint/2010/main" val="2344045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Colorado Department of Transportation (CDOT) Division of Aeronautics teamed with Kimley-Horn, EBP US (formerly Economic Development Research Group), and KRAMER </a:t>
            </a:r>
            <a:r>
              <a:rPr lang="en-US" dirty="0" err="1"/>
              <a:t>aerotek</a:t>
            </a:r>
            <a:r>
              <a:rPr lang="en-US" dirty="0"/>
              <a:t> to develop the Colorado Aviation Economic Impact Study (CEIS).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1EB317F-0CB7-410A-B6C9-E9475C760A87}" type="slidenum">
              <a:rPr lang="en-US" smtClean="0"/>
              <a:t>1</a:t>
            </a:fld>
            <a:endParaRPr lang="en-US"/>
          </a:p>
        </p:txBody>
      </p:sp>
    </p:spTree>
    <p:extLst>
      <p:ext uri="{BB962C8B-B14F-4D97-AF65-F5344CB8AC3E}">
        <p14:creationId xmlns:p14="http://schemas.microsoft.com/office/powerpoint/2010/main" val="93992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for the first time in the 2020 CEIS, this metric accounts for the value added to a good or service by a business process -- that is, the transformative value of labor to raw materials (and returns to capital) that yields the new value. Employee wages and company profits are included in value added, as those are part of the process of transforming an input into some other good or service.  GDP measures the total value added of all final goods and services produced within an economy during that period, whether at the state or national level.</a:t>
            </a:r>
          </a:p>
        </p:txBody>
      </p:sp>
      <p:sp>
        <p:nvSpPr>
          <p:cNvPr id="4" name="Slide Number Placeholder 3"/>
          <p:cNvSpPr>
            <a:spLocks noGrp="1"/>
          </p:cNvSpPr>
          <p:nvPr>
            <p:ph type="sldNum" sz="quarter" idx="5"/>
          </p:nvPr>
        </p:nvSpPr>
        <p:spPr/>
        <p:txBody>
          <a:bodyPr/>
          <a:lstStyle/>
          <a:p>
            <a:fld id="{91EB317F-0CB7-410A-B6C9-E9475C760A87}" type="slidenum">
              <a:rPr lang="en-US" smtClean="0"/>
              <a:t>10</a:t>
            </a:fld>
            <a:endParaRPr lang="en-US"/>
          </a:p>
        </p:txBody>
      </p:sp>
    </p:spTree>
    <p:extLst>
      <p:ext uri="{BB962C8B-B14F-4D97-AF65-F5344CB8AC3E}">
        <p14:creationId xmlns:p14="http://schemas.microsoft.com/office/powerpoint/2010/main" val="230594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economic impact of airports is the sum of direct impacts and multiplier effects (both supplier sales and income re-spending), the results of which are expressed in terms of jobs, payroll, business revenues, and value added. Direct impacts are generated by three main streams: on-airport business activity, off-airport visitor spending, and industries’ reliance on aviation. The first two streams are analyzed at the airport-specific level. Off-airport business reliance is only analyzed at regional and state levels, due to the inherent challenges of attributing off-airport impacts to a specific airport facility. On-airport activities and off-airport visitor spending are described in more detail in the following slides.</a:t>
            </a:r>
          </a:p>
        </p:txBody>
      </p:sp>
      <p:sp>
        <p:nvSpPr>
          <p:cNvPr id="4" name="Slide Number Placeholder 3"/>
          <p:cNvSpPr>
            <a:spLocks noGrp="1"/>
          </p:cNvSpPr>
          <p:nvPr>
            <p:ph type="sldNum" sz="quarter" idx="5"/>
          </p:nvPr>
        </p:nvSpPr>
        <p:spPr/>
        <p:txBody>
          <a:bodyPr/>
          <a:lstStyle/>
          <a:p>
            <a:fld id="{91EB317F-0CB7-410A-B6C9-E9475C760A87}" type="slidenum">
              <a:rPr lang="en-US" smtClean="0"/>
              <a:t>11</a:t>
            </a:fld>
            <a:endParaRPr lang="en-US"/>
          </a:p>
        </p:txBody>
      </p:sp>
    </p:spTree>
    <p:extLst>
      <p:ext uri="{BB962C8B-B14F-4D97-AF65-F5344CB8AC3E}">
        <p14:creationId xmlns:p14="http://schemas.microsoft.com/office/powerpoint/2010/main" val="2424255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On-airport impacts are generated by activities conducted by airport administration including owners, managers, and sponsors, as well as on-airport business tenants with employees working on airport property. This stream of impact also includes capital improvement expenditures. Averaging capital improvements over multiple years “smooths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a:p>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12</a:t>
            </a:fld>
            <a:endParaRPr lang="en-US"/>
          </a:p>
        </p:txBody>
      </p:sp>
    </p:spTree>
    <p:extLst>
      <p:ext uri="{BB962C8B-B14F-4D97-AF65-F5344CB8AC3E}">
        <p14:creationId xmlns:p14="http://schemas.microsoft.com/office/powerpoint/2010/main" val="64158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visitors arrived by scheduled airline service through one of Colorado’s commercial service airports with service in 2018 and by GA aircraft at all 70 CEIS airports. Commercial Service at Northern Colorado Regional was not available in 2018 so there is not associated commercial service visitor spending at FNL. The visitor spending analysis looks specifically at visitors to Colorado from out of state or international locations, as these travelers bring new money into the state’s economy. The analysis also removes transit passenger who connect through a Colorado airport on their way to another final destination. For example, a visitor connecting through Denver International Airport (DEN) with a final destination at Cortez Municipal (CEZ) will count as a visitor at CEZ. A passenger making a connection through DEN to Helena, Montana will not count as a visitor in Colorado. In both cases, spending by passengers in the DEN terminal is counted in the analysis of concessions.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4F5657"/>
                </a:solidFill>
                <a:latin typeface="Trebuchet MS"/>
                <a:cs typeface="Trebuchet MS"/>
              </a:rPr>
              <a:t>Spending </a:t>
            </a:r>
            <a:r>
              <a:rPr lang="en-US" sz="1200" spc="-5" dirty="0">
                <a:solidFill>
                  <a:srgbClr val="4F5657"/>
                </a:solidFill>
                <a:latin typeface="Trebuchet MS"/>
                <a:cs typeface="Trebuchet MS"/>
              </a:rPr>
              <a:t>estimates </a:t>
            </a:r>
            <a:r>
              <a:rPr lang="en-US" sz="1200" dirty="0">
                <a:solidFill>
                  <a:srgbClr val="4F5657"/>
                </a:solidFill>
                <a:latin typeface="Trebuchet MS"/>
                <a:cs typeface="Trebuchet MS"/>
              </a:rPr>
              <a:t>for visitors </a:t>
            </a:r>
            <a:r>
              <a:rPr lang="en-US" sz="1200" spc="-5" dirty="0">
                <a:solidFill>
                  <a:srgbClr val="4F5657"/>
                </a:solidFill>
                <a:latin typeface="Trebuchet MS"/>
                <a:cs typeface="Trebuchet MS"/>
              </a:rPr>
              <a:t>using commercial </a:t>
            </a:r>
            <a:r>
              <a:rPr lang="en-US" sz="1200" dirty="0">
                <a:solidFill>
                  <a:srgbClr val="4F5657"/>
                </a:solidFill>
                <a:latin typeface="Trebuchet MS"/>
                <a:cs typeface="Trebuchet MS"/>
              </a:rPr>
              <a:t>or GA </a:t>
            </a:r>
            <a:r>
              <a:rPr lang="en-US" sz="1200" spc="-5" dirty="0">
                <a:solidFill>
                  <a:srgbClr val="4F5657"/>
                </a:solidFill>
                <a:latin typeface="Trebuchet MS"/>
                <a:cs typeface="Trebuchet MS"/>
              </a:rPr>
              <a:t>airports were developed through information obtained from airport passenger </a:t>
            </a:r>
            <a:r>
              <a:rPr lang="en-US" sz="1200" dirty="0">
                <a:solidFill>
                  <a:srgbClr val="4F5657"/>
                </a:solidFill>
                <a:latin typeface="Trebuchet MS"/>
                <a:cs typeface="Trebuchet MS"/>
              </a:rPr>
              <a:t>surveys as well as</a:t>
            </a:r>
            <a:r>
              <a:rPr lang="en-US" sz="1200" spc="-5" dirty="0">
                <a:solidFill>
                  <a:srgbClr val="4F5657"/>
                </a:solidFill>
                <a:latin typeface="Trebuchet MS"/>
                <a:cs typeface="Trebuchet MS"/>
              </a:rPr>
              <a:t> third-party data providers (such as local/state  tourism agencies)</a:t>
            </a:r>
            <a:r>
              <a:rPr lang="en-US" sz="1200" dirty="0">
                <a:solidFill>
                  <a:srgbClr val="4F5657"/>
                </a:solidFill>
                <a:latin typeface="Trebuchet MS"/>
                <a:cs typeface="Trebuchet MS"/>
              </a:rPr>
              <a:t>.</a:t>
            </a:r>
            <a:endParaRPr lang="en-US" sz="1200" spc="-5" dirty="0">
              <a:solidFill>
                <a:srgbClr val="4F5657"/>
              </a:solidFill>
              <a:latin typeface="Trebuchet MS"/>
              <a:cs typeface="Trebuchet MS"/>
            </a:endParaRPr>
          </a:p>
        </p:txBody>
      </p:sp>
      <p:sp>
        <p:nvSpPr>
          <p:cNvPr id="4" name="Slide Number Placeholder 3"/>
          <p:cNvSpPr>
            <a:spLocks noGrp="1"/>
          </p:cNvSpPr>
          <p:nvPr>
            <p:ph type="sldNum" sz="quarter" idx="5"/>
          </p:nvPr>
        </p:nvSpPr>
        <p:spPr/>
        <p:txBody>
          <a:bodyPr/>
          <a:lstStyle/>
          <a:p>
            <a:fld id="{91EB317F-0CB7-410A-B6C9-E9475C760A87}" type="slidenum">
              <a:rPr lang="en-US" smtClean="0"/>
              <a:t>13</a:t>
            </a:fld>
            <a:endParaRPr lang="en-US"/>
          </a:p>
        </p:txBody>
      </p:sp>
    </p:spTree>
    <p:extLst>
      <p:ext uri="{BB962C8B-B14F-4D97-AF65-F5344CB8AC3E}">
        <p14:creationId xmlns:p14="http://schemas.microsoft.com/office/powerpoint/2010/main" val="246733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14</a:t>
            </a:fld>
            <a:endParaRPr lang="en-US"/>
          </a:p>
        </p:txBody>
      </p:sp>
    </p:spTree>
    <p:extLst>
      <p:ext uri="{BB962C8B-B14F-4D97-AF65-F5344CB8AC3E}">
        <p14:creationId xmlns:p14="http://schemas.microsoft.com/office/powerpoint/2010/main" val="171528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air cargo documents the off-airport activities supported by air cargo services at Colorado’s airports. Air cargo’s “off-airport-related impacts” are the business revenues earned due to these long-distance sales, and the subsequent jobs, payroll, and value added attributable to those sales. These impacts are earned by a wide range of manufacturing, agricultural, and other companies who rely on Colorado’s airports to ship products out-of-state.</a:t>
            </a:r>
          </a:p>
          <a:p>
            <a:endParaRPr lang="en-US" dirty="0"/>
          </a:p>
          <a:p>
            <a:r>
              <a:rPr lang="en-US" dirty="0"/>
              <a:t>The analysis used data from several sources regarding air cargo freight and industry sector relationships. The analysis showed that the top Colorado industries that are reliant on air cargo include precision instruments and electronics which rely on air cargo transport outside of Colorado and generate additional economic impacts not quantified at the airport level.</a:t>
            </a:r>
          </a:p>
        </p:txBody>
      </p:sp>
      <p:sp>
        <p:nvSpPr>
          <p:cNvPr id="4" name="Slide Number Placeholder 3"/>
          <p:cNvSpPr>
            <a:spLocks noGrp="1"/>
          </p:cNvSpPr>
          <p:nvPr>
            <p:ph type="sldNum" sz="quarter" idx="5"/>
          </p:nvPr>
        </p:nvSpPr>
        <p:spPr/>
        <p:txBody>
          <a:bodyPr/>
          <a:lstStyle/>
          <a:p>
            <a:fld id="{91EB317F-0CB7-410A-B6C9-E9475C760A87}" type="slidenum">
              <a:rPr lang="en-US" smtClean="0"/>
              <a:t>15</a:t>
            </a:fld>
            <a:endParaRPr lang="en-US"/>
          </a:p>
        </p:txBody>
      </p:sp>
    </p:spTree>
    <p:extLst>
      <p:ext uri="{BB962C8B-B14F-4D97-AF65-F5344CB8AC3E}">
        <p14:creationId xmlns:p14="http://schemas.microsoft.com/office/powerpoint/2010/main" val="1880963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air cargo analysis identified Colorado industries at the county level that produce goods shipped through Colorado airports to out-of-state domestic and international destinations, with darker red counties indicating greater tonnage of air cargo flowing out of that county. Located in Denver County and El Paso County, respectively, Denver International Airport (DEN) and Colorado Springs Municipal (COS) support the overwhelming proportion of air cargo shipped out-of-state by Colorado producers, and account for 98.6 percent of direct business revenues earned by state businesses from their exports. DEN, by itself, accounts for almost 94 percent of direct business revenues generated by exports. </a:t>
            </a:r>
          </a:p>
        </p:txBody>
      </p:sp>
      <p:sp>
        <p:nvSpPr>
          <p:cNvPr id="4" name="Slide Number Placeholder 3"/>
          <p:cNvSpPr>
            <a:spLocks noGrp="1"/>
          </p:cNvSpPr>
          <p:nvPr>
            <p:ph type="sldNum" sz="quarter" idx="5"/>
          </p:nvPr>
        </p:nvSpPr>
        <p:spPr/>
        <p:txBody>
          <a:bodyPr/>
          <a:lstStyle/>
          <a:p>
            <a:fld id="{91EB317F-0CB7-410A-B6C9-E9475C760A87}" type="slidenum">
              <a:rPr lang="en-US" smtClean="0"/>
              <a:t>16</a:t>
            </a:fld>
            <a:endParaRPr lang="en-US"/>
          </a:p>
        </p:txBody>
      </p:sp>
    </p:spTree>
    <p:extLst>
      <p:ext uri="{BB962C8B-B14F-4D97-AF65-F5344CB8AC3E}">
        <p14:creationId xmlns:p14="http://schemas.microsoft.com/office/powerpoint/2010/main" val="109465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summarizes the economic impacts of each type of economic impact expressed in terms of jobs, payroll, value added, and business revenues. </a:t>
            </a:r>
          </a:p>
        </p:txBody>
      </p:sp>
      <p:sp>
        <p:nvSpPr>
          <p:cNvPr id="4" name="Slide Number Placeholder 3"/>
          <p:cNvSpPr>
            <a:spLocks noGrp="1"/>
          </p:cNvSpPr>
          <p:nvPr>
            <p:ph type="sldNum" sz="quarter" idx="5"/>
          </p:nvPr>
        </p:nvSpPr>
        <p:spPr/>
        <p:txBody>
          <a:bodyPr/>
          <a:lstStyle/>
          <a:p>
            <a:fld id="{91EB317F-0CB7-410A-B6C9-E9475C760A87}" type="slidenum">
              <a:rPr lang="en-US" smtClean="0"/>
              <a:t>17</a:t>
            </a:fld>
            <a:endParaRPr lang="en-US"/>
          </a:p>
        </p:txBody>
      </p:sp>
    </p:spTree>
    <p:extLst>
      <p:ext uri="{BB962C8B-B14F-4D97-AF65-F5344CB8AC3E}">
        <p14:creationId xmlns:p14="http://schemas.microsoft.com/office/powerpoint/2010/main" val="283418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statewide level, the 70 CEIS airports support 345,661 jobs earning $16.2 billion in payroll, contribute $27.0 billion in value added, and generate a total economic output of $48.6 billion. This includes a total off-airport air cargo impact of $4.4 billion.</a:t>
            </a:r>
          </a:p>
        </p:txBody>
      </p:sp>
      <p:sp>
        <p:nvSpPr>
          <p:cNvPr id="4" name="Slide Number Placeholder 3"/>
          <p:cNvSpPr>
            <a:spLocks noGrp="1"/>
          </p:cNvSpPr>
          <p:nvPr>
            <p:ph type="sldNum" sz="quarter" idx="5"/>
          </p:nvPr>
        </p:nvSpPr>
        <p:spPr/>
        <p:txBody>
          <a:bodyPr/>
          <a:lstStyle/>
          <a:p>
            <a:fld id="{91EB317F-0CB7-410A-B6C9-E9475C760A87}" type="slidenum">
              <a:rPr lang="en-US" smtClean="0"/>
              <a:t>18</a:t>
            </a:fld>
            <a:endParaRPr lang="en-US"/>
          </a:p>
        </p:txBody>
      </p:sp>
    </p:spTree>
    <p:extLst>
      <p:ext uri="{BB962C8B-B14F-4D97-AF65-F5344CB8AC3E}">
        <p14:creationId xmlns:p14="http://schemas.microsoft.com/office/powerpoint/2010/main" val="74267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CEIS was previously completed in 2013, aviation in Colorado now supports 30 percent more jobs generating 29 percent in additional payroll. In total, the economic output of airports has increased by $11.9 billion representing 32 percent growth. </a:t>
            </a:r>
          </a:p>
        </p:txBody>
      </p:sp>
      <p:sp>
        <p:nvSpPr>
          <p:cNvPr id="4" name="Slide Number Placeholder 3"/>
          <p:cNvSpPr>
            <a:spLocks noGrp="1"/>
          </p:cNvSpPr>
          <p:nvPr>
            <p:ph type="sldNum" sz="quarter" idx="5"/>
          </p:nvPr>
        </p:nvSpPr>
        <p:spPr/>
        <p:txBody>
          <a:bodyPr/>
          <a:lstStyle/>
          <a:p>
            <a:fld id="{91EB317F-0CB7-410A-B6C9-E9475C760A87}" type="slidenum">
              <a:rPr lang="en-US" smtClean="0"/>
              <a:t>19</a:t>
            </a:fld>
            <a:endParaRPr lang="en-US"/>
          </a:p>
        </p:txBody>
      </p:sp>
    </p:spTree>
    <p:extLst>
      <p:ext uri="{BB962C8B-B14F-4D97-AF65-F5344CB8AC3E}">
        <p14:creationId xmlns:p14="http://schemas.microsoft.com/office/powerpoint/2010/main" val="101126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quantified the economic contributions of aviation to individual airports, regions, and statewide; summarized the benefits that airports provide to residents and businesses; and gathered stories about unique aviation activities occurring across the state. Together, the analyses of the Colorado CEIS provide a comprehensive assessment on the role and benefits of Colorado’s airports, both in terms of numbers and telling the stories of the wide diversity of contributions that airports make to Colorado.</a:t>
            </a:r>
          </a:p>
        </p:txBody>
      </p:sp>
      <p:sp>
        <p:nvSpPr>
          <p:cNvPr id="4" name="Slide Number Placeholder 3"/>
          <p:cNvSpPr>
            <a:spLocks noGrp="1"/>
          </p:cNvSpPr>
          <p:nvPr>
            <p:ph type="sldNum" sz="quarter" idx="5"/>
          </p:nvPr>
        </p:nvSpPr>
        <p:spPr/>
        <p:txBody>
          <a:bodyPr/>
          <a:lstStyle/>
          <a:p>
            <a:fld id="{91EB317F-0CB7-410A-B6C9-E9475C760A87}" type="slidenum">
              <a:rPr lang="en-US" smtClean="0"/>
              <a:t>2</a:t>
            </a:fld>
            <a:endParaRPr lang="en-US"/>
          </a:p>
        </p:txBody>
      </p:sp>
    </p:spTree>
    <p:extLst>
      <p:ext uri="{BB962C8B-B14F-4D97-AF65-F5344CB8AC3E}">
        <p14:creationId xmlns:p14="http://schemas.microsoft.com/office/powerpoint/2010/main" val="17325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&lt;AIRPORT NAME&gt; created XXX jobs earning $XX (million or billion) in payroll, contributed $XX (million or billion) in value added, and generated a total economic output of $XX (million or billion).</a:t>
            </a:r>
          </a:p>
        </p:txBody>
      </p:sp>
      <p:sp>
        <p:nvSpPr>
          <p:cNvPr id="4" name="Slide Number Placeholder 3"/>
          <p:cNvSpPr>
            <a:spLocks noGrp="1"/>
          </p:cNvSpPr>
          <p:nvPr>
            <p:ph type="sldNum" sz="quarter" idx="5"/>
          </p:nvPr>
        </p:nvSpPr>
        <p:spPr/>
        <p:txBody>
          <a:bodyPr/>
          <a:lstStyle/>
          <a:p>
            <a:fld id="{91EB317F-0CB7-410A-B6C9-E9475C760A87}" type="slidenum">
              <a:rPr lang="en-US" smtClean="0"/>
              <a:t>20</a:t>
            </a:fld>
            <a:endParaRPr lang="en-US"/>
          </a:p>
        </p:txBody>
      </p:sp>
    </p:spTree>
    <p:extLst>
      <p:ext uri="{BB962C8B-B14F-4D97-AF65-F5344CB8AC3E}">
        <p14:creationId xmlns:p14="http://schemas.microsoft.com/office/powerpoint/2010/main" val="72864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present the individual components of economic impacts of &lt;AIRPORT NAME&gt;. As this slide shows, &lt;AIRPORT NAME&gt; supports xx total jobs generated by on-airport activity and visitor spending.  </a:t>
            </a:r>
          </a:p>
        </p:txBody>
      </p:sp>
      <p:sp>
        <p:nvSpPr>
          <p:cNvPr id="4" name="Slide Number Placeholder 3"/>
          <p:cNvSpPr>
            <a:spLocks noGrp="1"/>
          </p:cNvSpPr>
          <p:nvPr>
            <p:ph type="sldNum" sz="quarter" idx="5"/>
          </p:nvPr>
        </p:nvSpPr>
        <p:spPr/>
        <p:txBody>
          <a:bodyPr/>
          <a:lstStyle/>
          <a:p>
            <a:fld id="{91EB317F-0CB7-410A-B6C9-E9475C760A87}" type="slidenum">
              <a:rPr lang="en-US" smtClean="0"/>
              <a:t>21</a:t>
            </a:fld>
            <a:endParaRPr lang="en-US"/>
          </a:p>
        </p:txBody>
      </p:sp>
    </p:spTree>
    <p:extLst>
      <p:ext uri="{BB962C8B-B14F-4D97-AF65-F5344CB8AC3E}">
        <p14:creationId xmlns:p14="http://schemas.microsoft.com/office/powerpoint/2010/main" val="227032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&lt;AIRPORT NAME&gt; generates XX in payroll due to on-airport activity and visitor spending.</a:t>
            </a:r>
          </a:p>
        </p:txBody>
      </p:sp>
      <p:sp>
        <p:nvSpPr>
          <p:cNvPr id="4" name="Slide Number Placeholder 3"/>
          <p:cNvSpPr>
            <a:spLocks noGrp="1"/>
          </p:cNvSpPr>
          <p:nvPr>
            <p:ph type="sldNum" sz="quarter" idx="5"/>
          </p:nvPr>
        </p:nvSpPr>
        <p:spPr/>
        <p:txBody>
          <a:bodyPr/>
          <a:lstStyle/>
          <a:p>
            <a:fld id="{91EB317F-0CB7-410A-B6C9-E9475C760A87}" type="slidenum">
              <a:rPr lang="en-US" smtClean="0"/>
              <a:t>22</a:t>
            </a:fld>
            <a:endParaRPr lang="en-US"/>
          </a:p>
        </p:txBody>
      </p:sp>
    </p:spTree>
    <p:extLst>
      <p:ext uri="{BB962C8B-B14F-4D97-AF65-F5344CB8AC3E}">
        <p14:creationId xmlns:p14="http://schemas.microsoft.com/office/powerpoint/2010/main" val="124370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&lt;AIRPORT NAME&gt; contributes xx in value added. As previously noted, this metric represents the total value contributed by this airport to the state’s GSP.</a:t>
            </a:r>
          </a:p>
          <a:p>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23</a:t>
            </a:fld>
            <a:endParaRPr lang="en-US"/>
          </a:p>
        </p:txBody>
      </p:sp>
    </p:spTree>
    <p:extLst>
      <p:ext uri="{BB962C8B-B14F-4D97-AF65-F5344CB8AC3E}">
        <p14:creationId xmlns:p14="http://schemas.microsoft.com/office/powerpoint/2010/main" val="24688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&lt;AIRPORT NAME&gt; contributes xx in business revenues generated by on-airport activity and visitor spending. This metric encompasses payroll and valued added and thus represents the total economic output of &lt;AIRPORT NAME&gt;.</a:t>
            </a:r>
          </a:p>
          <a:p>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24</a:t>
            </a:fld>
            <a:endParaRPr lang="en-US"/>
          </a:p>
        </p:txBody>
      </p:sp>
    </p:spTree>
    <p:extLst>
      <p:ext uri="{BB962C8B-B14F-4D97-AF65-F5344CB8AC3E}">
        <p14:creationId xmlns:p14="http://schemas.microsoft.com/office/powerpoint/2010/main" val="1819970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Airports also generate tax revenues to state and local governments from:</a:t>
            </a:r>
          </a:p>
          <a:p>
            <a:pPr marL="171450" indent="-171450">
              <a:buFont typeface="Arial" panose="020B0604020202020204" pitchFamily="34" charset="0"/>
              <a:buChar char="•"/>
            </a:pPr>
            <a:r>
              <a:rPr lang="en-US" dirty="0"/>
              <a:t>Direct activities at commercial service and GA airports</a:t>
            </a:r>
          </a:p>
          <a:p>
            <a:pPr marL="171450" indent="-171450">
              <a:buFont typeface="Arial" panose="020B0604020202020204" pitchFamily="34" charset="0"/>
              <a:buChar char="•"/>
            </a:pPr>
            <a:r>
              <a:rPr lang="en-US" dirty="0"/>
              <a:t>First-round spending by visitors</a:t>
            </a:r>
          </a:p>
          <a:p>
            <a:pPr marL="0" indent="0">
              <a:buFont typeface="Arial" panose="020B0604020202020204" pitchFamily="34" charset="0"/>
              <a:buNone/>
            </a:pPr>
            <a:r>
              <a:rPr lang="en-US" dirty="0"/>
              <a:t>Multiple rounds of spending generated by supplier sales and income re-spending result in additional revenues to taxing authorities; however, this analysis only looked at direct impacts. </a:t>
            </a:r>
          </a:p>
        </p:txBody>
      </p:sp>
      <p:sp>
        <p:nvSpPr>
          <p:cNvPr id="4" name="Slide Number Placeholder 3"/>
          <p:cNvSpPr>
            <a:spLocks noGrp="1"/>
          </p:cNvSpPr>
          <p:nvPr>
            <p:ph type="sldNum" sz="quarter" idx="5"/>
          </p:nvPr>
        </p:nvSpPr>
        <p:spPr/>
        <p:txBody>
          <a:bodyPr/>
          <a:lstStyle/>
          <a:p>
            <a:fld id="{91EB317F-0CB7-410A-B6C9-E9475C760A87}" type="slidenum">
              <a:rPr lang="en-US" smtClean="0"/>
              <a:t>25</a:t>
            </a:fld>
            <a:endParaRPr lang="en-US"/>
          </a:p>
        </p:txBody>
      </p:sp>
    </p:spTree>
    <p:extLst>
      <p:ext uri="{BB962C8B-B14F-4D97-AF65-F5344CB8AC3E}">
        <p14:creationId xmlns:p14="http://schemas.microsoft.com/office/powerpoint/2010/main" val="3645592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Direct aviation activity in Colorado contributed $1.8 billion in tax revenues to state and local governments in 2018. If multiplier effects, corporate taxes, and property taxes were included, estimates of aviation’s contributions to Colorado’s tax base would be substantially larger. As shown in the chart, 70 percent of impacts were generated by off-airport visitor spending for lodging, shopping, food, and entertainment once they leave the airport. The highest number of visitors arrived through Denver International Airport, which generated 83 percent of all sales and income taxes contributed by Colorado airports. </a:t>
            </a:r>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26</a:t>
            </a:fld>
            <a:endParaRPr lang="en-US"/>
          </a:p>
        </p:txBody>
      </p:sp>
    </p:spTree>
    <p:extLst>
      <p:ext uri="{BB962C8B-B14F-4D97-AF65-F5344CB8AC3E}">
        <p14:creationId xmlns:p14="http://schemas.microsoft.com/office/powerpoint/2010/main" val="1389310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 tax impacts generated to state and local authorities by &lt;AIRPORT NAME&gt; total </a:t>
            </a:r>
            <a:r>
              <a:rPr lang="en-US" dirty="0">
                <a:highlight>
                  <a:srgbClr val="FFFF00"/>
                </a:highlight>
              </a:rPr>
              <a:t>$xx </a:t>
            </a:r>
            <a:r>
              <a:rPr lang="en-US" dirty="0"/>
              <a:t>in 2018. These consist of local and state sales taxes paid by companies and visitors, including those performing construction at airports, as well as those paid by employees of the airports and/or at visitor establishments. For income taxes, the numbers reflect state income taxes paid by employees engaged in aviation-related activities. The CEIS technical report provides more details on tax impacts by type of activity such as airport tenants, construction, airport administration, and visitor spending.</a:t>
            </a:r>
          </a:p>
        </p:txBody>
      </p:sp>
      <p:sp>
        <p:nvSpPr>
          <p:cNvPr id="4" name="Slide Number Placeholder 3"/>
          <p:cNvSpPr>
            <a:spLocks noGrp="1"/>
          </p:cNvSpPr>
          <p:nvPr>
            <p:ph type="sldNum" sz="quarter" idx="5"/>
          </p:nvPr>
        </p:nvSpPr>
        <p:spPr/>
        <p:txBody>
          <a:bodyPr/>
          <a:lstStyle/>
          <a:p>
            <a:fld id="{91EB317F-0CB7-410A-B6C9-E9475C760A87}" type="slidenum">
              <a:rPr lang="en-US" smtClean="0"/>
              <a:t>27</a:t>
            </a:fld>
            <a:endParaRPr lang="en-US"/>
          </a:p>
        </p:txBody>
      </p:sp>
    </p:spTree>
    <p:extLst>
      <p:ext uri="{BB962C8B-B14F-4D97-AF65-F5344CB8AC3E}">
        <p14:creationId xmlns:p14="http://schemas.microsoft.com/office/powerpoint/2010/main" val="3115830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application significantly contributes to Colorado’s $7.5 billion agricultural industry in three ways:</a:t>
            </a:r>
          </a:p>
          <a:p>
            <a:pPr marL="685800" lvl="1" indent="-228600">
              <a:buFont typeface="+mj-lt"/>
              <a:buAutoNum type="arabicPeriod"/>
            </a:pPr>
            <a:r>
              <a:rPr lang="en-US" sz="1200" kern="1200" dirty="0">
                <a:solidFill>
                  <a:schemeClr val="tx1"/>
                </a:solidFill>
                <a:effectLst/>
                <a:latin typeface="+mn-lt"/>
                <a:ea typeface="+mn-ea"/>
                <a:cs typeface="+mn-cs"/>
              </a:rPr>
              <a:t>Preserves cropland value by preventing surface disruption associated with tractors.</a:t>
            </a:r>
          </a:p>
          <a:p>
            <a:pPr marL="685800" lvl="1" indent="-228600">
              <a:buFont typeface="+mj-lt"/>
              <a:buAutoNum type="arabicPeriod"/>
            </a:pPr>
            <a:r>
              <a:rPr lang="en-US" sz="1200" kern="1200" dirty="0">
                <a:solidFill>
                  <a:schemeClr val="tx1"/>
                </a:solidFill>
                <a:effectLst/>
                <a:latin typeface="+mn-lt"/>
                <a:ea typeface="+mn-ea"/>
                <a:cs typeface="+mn-cs"/>
              </a:rPr>
              <a:t>Supports Colorado industries by employing pilots and enabling crop production.</a:t>
            </a:r>
          </a:p>
          <a:p>
            <a:pPr marL="685800" lvl="1" indent="-228600">
              <a:buFont typeface="+mj-lt"/>
              <a:buAutoNum type="arabicPeriod"/>
            </a:pPr>
            <a:r>
              <a:rPr lang="en-US" sz="1200" kern="1200" dirty="0">
                <a:solidFill>
                  <a:schemeClr val="tx1"/>
                </a:solidFill>
                <a:effectLst/>
                <a:latin typeface="+mn-lt"/>
                <a:ea typeface="+mn-ea"/>
                <a:cs typeface="+mn-cs"/>
              </a:rPr>
              <a:t>Increases crop production yields efficiently and cost-effectively.</a:t>
            </a:r>
          </a:p>
          <a:p>
            <a:r>
              <a:rPr lang="en-US" sz="1200" kern="1200" dirty="0">
                <a:solidFill>
                  <a:schemeClr val="tx1"/>
                </a:solidFill>
                <a:effectLst/>
                <a:latin typeface="+mn-lt"/>
                <a:ea typeface="+mn-ea"/>
                <a:cs typeface="+mn-cs"/>
              </a:rPr>
              <a:t>The total contribution of aerial spraying to the Colorado state economy—including jobs associated with aerial-treated crops and jobs in aerial application—amounts to over $870 million in annual business revenues and 5,140 jobs. These jobs generate $216.6 million in annual payroll and contribute $345.6 million to the state’s GDP.</a:t>
            </a:r>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29</a:t>
            </a:fld>
            <a:endParaRPr lang="en-US"/>
          </a:p>
        </p:txBody>
      </p:sp>
    </p:spTree>
    <p:extLst>
      <p:ext uri="{BB962C8B-B14F-4D97-AF65-F5344CB8AC3E}">
        <p14:creationId xmlns:p14="http://schemas.microsoft.com/office/powerpoint/2010/main" val="70772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Airports contribute to Colorado’s quality of life, safety, security, and resiliency in ways that can never be captured in dollars. The 2020 CEIS and Colorado Aviation System Plan identified more than 20 real-life examples of how unique aviation programs, organizations, and activities support residents of Colorado and aviation users around the globe. These are documented in stories summarized by topic, individual airport reports, as well as throughout the CEIS and CASP technical reports.</a:t>
            </a:r>
          </a:p>
        </p:txBody>
      </p:sp>
      <p:sp>
        <p:nvSpPr>
          <p:cNvPr id="4" name="Slide Number Placeholder 3"/>
          <p:cNvSpPr>
            <a:spLocks noGrp="1"/>
          </p:cNvSpPr>
          <p:nvPr>
            <p:ph type="sldNum" sz="quarter" idx="5"/>
          </p:nvPr>
        </p:nvSpPr>
        <p:spPr/>
        <p:txBody>
          <a:bodyPr/>
          <a:lstStyle/>
          <a:p>
            <a:fld id="{91EB317F-0CB7-410A-B6C9-E9475C760A87}" type="slidenum">
              <a:rPr lang="en-US" smtClean="0"/>
              <a:t>30</a:t>
            </a:fld>
            <a:endParaRPr lang="en-US"/>
          </a:p>
        </p:txBody>
      </p:sp>
    </p:spTree>
    <p:extLst>
      <p:ext uri="{BB962C8B-B14F-4D97-AF65-F5344CB8AC3E}">
        <p14:creationId xmlns:p14="http://schemas.microsoft.com/office/powerpoint/2010/main" val="37696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objectives of the CEIS were to identify the key components of aviation-related economic impacts, calculate impacts using the IMPLAN economic modeling software, and quantify the economic impacts of the Colorado aviation system. This study evaluated quantitative data in terms of net economic contributions and gathered stories from across the state about how residents, businesses, and other stakeholders are benefiting from the services that aviation provides, especially those that contribute to the quality of life of Coloradans.</a:t>
            </a:r>
          </a:p>
        </p:txBody>
      </p:sp>
      <p:sp>
        <p:nvSpPr>
          <p:cNvPr id="4" name="Slide Number Placeholder 3"/>
          <p:cNvSpPr>
            <a:spLocks noGrp="1"/>
          </p:cNvSpPr>
          <p:nvPr>
            <p:ph type="sldNum" sz="quarter" idx="5"/>
          </p:nvPr>
        </p:nvSpPr>
        <p:spPr/>
        <p:txBody>
          <a:bodyPr/>
          <a:lstStyle/>
          <a:p>
            <a:fld id="{91EB317F-0CB7-410A-B6C9-E9475C760A87}" type="slidenum">
              <a:rPr lang="en-US" smtClean="0"/>
              <a:t>3</a:t>
            </a:fld>
            <a:endParaRPr lang="en-US"/>
          </a:p>
        </p:txBody>
      </p:sp>
    </p:spTree>
    <p:extLst>
      <p:ext uri="{BB962C8B-B14F-4D97-AF65-F5344CB8AC3E}">
        <p14:creationId xmlns:p14="http://schemas.microsoft.com/office/powerpoint/2010/main" val="826158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 to tailor to their specific users/stories.</a:t>
            </a:r>
          </a:p>
        </p:txBody>
      </p:sp>
      <p:sp>
        <p:nvSpPr>
          <p:cNvPr id="4" name="Slide Number Placeholder 3"/>
          <p:cNvSpPr>
            <a:spLocks noGrp="1"/>
          </p:cNvSpPr>
          <p:nvPr>
            <p:ph type="sldNum" sz="quarter" idx="5"/>
          </p:nvPr>
        </p:nvSpPr>
        <p:spPr/>
        <p:txBody>
          <a:bodyPr/>
          <a:lstStyle/>
          <a:p>
            <a:fld id="{91EB317F-0CB7-410A-B6C9-E9475C760A87}" type="slidenum">
              <a:rPr lang="en-US" smtClean="0"/>
              <a:t>31</a:t>
            </a:fld>
            <a:endParaRPr lang="en-US"/>
          </a:p>
        </p:txBody>
      </p:sp>
    </p:spTree>
    <p:extLst>
      <p:ext uri="{BB962C8B-B14F-4D97-AF65-F5344CB8AC3E}">
        <p14:creationId xmlns:p14="http://schemas.microsoft.com/office/powerpoint/2010/main" val="2075574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study documents for both the 2020 CEIS and Colorado Aviation System Plan are available online at www.coloradoaviationsystem.com. The website also includes individual airport brochures that can be download for all airports included in the scope of the study.</a:t>
            </a:r>
          </a:p>
        </p:txBody>
      </p:sp>
      <p:sp>
        <p:nvSpPr>
          <p:cNvPr id="4" name="Slide Number Placeholder 3"/>
          <p:cNvSpPr>
            <a:spLocks noGrp="1"/>
          </p:cNvSpPr>
          <p:nvPr>
            <p:ph type="sldNum" sz="quarter" idx="5"/>
          </p:nvPr>
        </p:nvSpPr>
        <p:spPr/>
        <p:txBody>
          <a:bodyPr/>
          <a:lstStyle/>
          <a:p>
            <a:fld id="{91EB317F-0CB7-410A-B6C9-E9475C760A87}" type="slidenum">
              <a:rPr lang="en-US" smtClean="0"/>
              <a:t>32</a:t>
            </a:fld>
            <a:endParaRPr lang="en-US"/>
          </a:p>
        </p:txBody>
      </p:sp>
    </p:spTree>
    <p:extLst>
      <p:ext uri="{BB962C8B-B14F-4D97-AF65-F5344CB8AC3E}">
        <p14:creationId xmlns:p14="http://schemas.microsoft.com/office/powerpoint/2010/main" val="167584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CEIS studied 70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65 publicly-owned </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5 privately-owned</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70 airports, 14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5</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6 are General Aviation (GA).</a:t>
            </a:r>
          </a:p>
          <a:p>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4</a:t>
            </a:fld>
            <a:endParaRPr lang="en-US"/>
          </a:p>
        </p:txBody>
      </p:sp>
    </p:spTree>
    <p:extLst>
      <p:ext uri="{BB962C8B-B14F-4D97-AF65-F5344CB8AC3E}">
        <p14:creationId xmlns:p14="http://schemas.microsoft.com/office/powerpoint/2010/main" val="391095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started with quantifying the economic contributions of aviation to the state and summarized the benefits that airports provide throughout Colorado. Data were gathered for base year 2018, although additional information was obtained throughout 2019 and the study’s analysis was complete by the end of 2019. Economic impacts were determined for each individual airport and summarized based on OEDIT regions as well as on the statewide level.</a:t>
            </a:r>
          </a:p>
        </p:txBody>
      </p:sp>
      <p:sp>
        <p:nvSpPr>
          <p:cNvPr id="4" name="Slide Number Placeholder 3"/>
          <p:cNvSpPr>
            <a:spLocks noGrp="1"/>
          </p:cNvSpPr>
          <p:nvPr>
            <p:ph type="sldNum" sz="quarter" idx="5"/>
          </p:nvPr>
        </p:nvSpPr>
        <p:spPr/>
        <p:txBody>
          <a:bodyPr/>
          <a:lstStyle/>
          <a:p>
            <a:fld id="{91EB317F-0CB7-410A-B6C9-E9475C760A87}" type="slidenum">
              <a:rPr lang="en-US" smtClean="0"/>
              <a:t>5</a:t>
            </a:fld>
            <a:endParaRPr lang="en-US"/>
          </a:p>
        </p:txBody>
      </p:sp>
    </p:spTree>
    <p:extLst>
      <p:ext uri="{BB962C8B-B14F-4D97-AF65-F5344CB8AC3E}">
        <p14:creationId xmlns:p14="http://schemas.microsoft.com/office/powerpoint/2010/main" val="257026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14 regions of Colorado’s OEDIT agency were used for the 2020 CEIS. In addition, a unique region was developed for DEN given its size and standing as Colorado’s only large hub airport and the state’s single largest economic generator. Supplier purchases and income re-spending are modeled at both a regional and statewide scale to allow for presentations of regional and statewide impacts for each airport, as well as statewide impacts for the Colorado airport system. Regional impacts of airports consist of the direct impacts plus regional multiplier impacts. Statewide impacts are the same direct impacts plus multiplier effects that reflect an airport’s spending and impact throughout all of Colorado.</a:t>
            </a:r>
            <a:endParaRPr lang="en-US" dirty="0"/>
          </a:p>
        </p:txBody>
      </p:sp>
      <p:sp>
        <p:nvSpPr>
          <p:cNvPr id="4" name="Slide Number Placeholder 3"/>
          <p:cNvSpPr>
            <a:spLocks noGrp="1"/>
          </p:cNvSpPr>
          <p:nvPr>
            <p:ph type="sldNum" sz="quarter" idx="5"/>
          </p:nvPr>
        </p:nvSpPr>
        <p:spPr/>
        <p:txBody>
          <a:bodyPr/>
          <a:lstStyle/>
          <a:p>
            <a:fld id="{91EB317F-0CB7-410A-B6C9-E9475C760A87}" type="slidenum">
              <a:rPr lang="en-US" smtClean="0"/>
              <a:t>6</a:t>
            </a:fld>
            <a:endParaRPr lang="en-US"/>
          </a:p>
        </p:txBody>
      </p:sp>
    </p:spTree>
    <p:extLst>
      <p:ext uri="{BB962C8B-B14F-4D97-AF65-F5344CB8AC3E}">
        <p14:creationId xmlns:p14="http://schemas.microsoft.com/office/powerpoint/2010/main" val="184775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categories or terms that are used to describe economic impacts and derive the total impacts by airport, region, and for the state. This table presents the three terms or categories used in the 2020 CEIS with their meaning and the industry economic term for reference. When the total economic impacts are presented, they represent the summation of the direct, supplier sales, and income re-spending effects. When examined on the regional level, the supplier sales and income re-spending are on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91EB317F-0CB7-410A-B6C9-E9475C760A87}" type="slidenum">
              <a:rPr lang="en-US" smtClean="0"/>
              <a:t>7</a:t>
            </a:fld>
            <a:endParaRPr lang="en-US"/>
          </a:p>
        </p:txBody>
      </p:sp>
    </p:spTree>
    <p:extLst>
      <p:ext uri="{BB962C8B-B14F-4D97-AF65-F5344CB8AC3E}">
        <p14:creationId xmlns:p14="http://schemas.microsoft.com/office/powerpoint/2010/main" val="220883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economic impact of airports are expressed in terms of jobs, payroll, value added, and business revenues. These metrics cannot be added to one another, as value added encompasses payroll, and business revenues encompass value added and payroll. </a:t>
            </a:r>
          </a:p>
        </p:txBody>
      </p:sp>
      <p:sp>
        <p:nvSpPr>
          <p:cNvPr id="4" name="Slide Number Placeholder 3"/>
          <p:cNvSpPr>
            <a:spLocks noGrp="1"/>
          </p:cNvSpPr>
          <p:nvPr>
            <p:ph type="sldNum" sz="quarter" idx="5"/>
          </p:nvPr>
        </p:nvSpPr>
        <p:spPr/>
        <p:txBody>
          <a:bodyPr/>
          <a:lstStyle/>
          <a:p>
            <a:fld id="{91EB317F-0CB7-410A-B6C9-E9475C760A87}" type="slidenum">
              <a:rPr lang="en-US" smtClean="0"/>
              <a:t>8</a:t>
            </a:fld>
            <a:endParaRPr lang="en-US"/>
          </a:p>
        </p:txBody>
      </p:sp>
    </p:spTree>
    <p:extLst>
      <p:ext uri="{BB962C8B-B14F-4D97-AF65-F5344CB8AC3E}">
        <p14:creationId xmlns:p14="http://schemas.microsoft.com/office/powerpoint/2010/main" val="258749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familiar with previous Colorado economic impact studies, there was a change in terminology for 2020. This slide provides a comparison or crosswalk of terminology to prior 2013 CEIS and the terminology that was used and is comparable to what OEDIT uses in its economic impact analyses. The terminology was revised from the previous study to be more easily understandable for people who are unfamiliar with economic impact studies. The biggest differences are addition of Value Added as an impact type and the separation of multiplier impacts between supplier sales and income re-spending. </a:t>
            </a:r>
          </a:p>
        </p:txBody>
      </p:sp>
      <p:sp>
        <p:nvSpPr>
          <p:cNvPr id="4" name="Slide Number Placeholder 3"/>
          <p:cNvSpPr>
            <a:spLocks noGrp="1"/>
          </p:cNvSpPr>
          <p:nvPr>
            <p:ph type="sldNum" sz="quarter" idx="5"/>
          </p:nvPr>
        </p:nvSpPr>
        <p:spPr/>
        <p:txBody>
          <a:bodyPr/>
          <a:lstStyle/>
          <a:p>
            <a:fld id="{91EB317F-0CB7-410A-B6C9-E9475C760A87}" type="slidenum">
              <a:rPr lang="en-US" smtClean="0"/>
              <a:t>9</a:t>
            </a:fld>
            <a:endParaRPr lang="en-US"/>
          </a:p>
        </p:txBody>
      </p:sp>
    </p:spTree>
    <p:extLst>
      <p:ext uri="{BB962C8B-B14F-4D97-AF65-F5344CB8AC3E}">
        <p14:creationId xmlns:p14="http://schemas.microsoft.com/office/powerpoint/2010/main" val="2758354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77863"/>
            <a:ext cx="4470400" cy="1176337"/>
          </a:xfrm>
        </p:spPr>
        <p:txBody>
          <a:bodyPr anchor="t">
            <a:normAutofit/>
          </a:bodyPr>
          <a:lstStyle>
            <a:lvl1pPr algn="l">
              <a:defRPr sz="3800" b="1"/>
            </a:lvl1pPr>
          </a:lstStyle>
          <a:p>
            <a:r>
              <a:rPr lang="en-US" dirty="0"/>
              <a:t>Click to edit Master title style</a:t>
            </a:r>
          </a:p>
        </p:txBody>
      </p:sp>
      <p:sp>
        <p:nvSpPr>
          <p:cNvPr id="3" name="Subtitle 2"/>
          <p:cNvSpPr>
            <a:spLocks noGrp="1"/>
          </p:cNvSpPr>
          <p:nvPr>
            <p:ph type="subTitle" idx="1"/>
          </p:nvPr>
        </p:nvSpPr>
        <p:spPr>
          <a:xfrm>
            <a:off x="330200" y="1985963"/>
            <a:ext cx="3683000" cy="1655762"/>
          </a:xfrm>
        </p:spPr>
        <p:txBody>
          <a:bodyPr/>
          <a:lstStyle>
            <a:lvl1pPr marL="0" indent="0" algn="l">
              <a:buNone/>
              <a:defRPr sz="2400">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85669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978404"/>
            <a:ext cx="6178550" cy="1325563"/>
          </a:xfrm>
        </p:spPr>
        <p:txBody>
          <a:bodyPr/>
          <a:lstStyle>
            <a:lvl1pPr algn="r">
              <a:defRPr b="1">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014199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978404"/>
            <a:ext cx="6178550" cy="1325563"/>
          </a:xfrm>
        </p:spPr>
        <p:txBody>
          <a:bodyPr/>
          <a:lstStyle>
            <a:lvl1pPr algn="r">
              <a:defRPr b="1">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531465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978404"/>
            <a:ext cx="6178550" cy="1325563"/>
          </a:xfrm>
        </p:spPr>
        <p:txBody>
          <a:bodyPr/>
          <a:lstStyle>
            <a:lvl1pPr algn="r">
              <a:defRPr b="1">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1522355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629841" y="2755900"/>
            <a:ext cx="2949178" cy="3113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6909882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7191886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914399"/>
            <a:ext cx="1971675" cy="5262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914399"/>
            <a:ext cx="5800725" cy="5262563"/>
          </a:xfrm>
        </p:spPr>
        <p:txBody>
          <a:bodyPr vert="eaVert"/>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37666307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7542" y="900506"/>
            <a:ext cx="7728915" cy="60579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1" i="0">
                <a:solidFill>
                  <a:srgbClr val="4F5657"/>
                </a:solidFill>
                <a:latin typeface="Trebuchet MS"/>
                <a:cs typeface="Trebuchet MS"/>
              </a:defRPr>
            </a:lvl1pPr>
          </a:lstStyle>
          <a:p>
            <a:pPr marL="254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58511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200" b="1" i="0">
                <a:solidFill>
                  <a:srgbClr val="4F5657"/>
                </a:solidFill>
                <a:latin typeface="Trebuchet MS"/>
                <a:cs typeface="Trebuchet MS"/>
              </a:defRPr>
            </a:lvl1pPr>
          </a:lstStyle>
          <a:p>
            <a:pPr marL="254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232334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77863"/>
            <a:ext cx="4470400" cy="1176337"/>
          </a:xfrm>
        </p:spPr>
        <p:txBody>
          <a:bodyPr anchor="t">
            <a:normAutofit/>
          </a:bodyPr>
          <a:lstStyle>
            <a:lvl1pPr algn="l">
              <a:defRPr sz="3800" b="1"/>
            </a:lvl1pPr>
          </a:lstStyle>
          <a:p>
            <a:r>
              <a:rPr lang="en-US" dirty="0"/>
              <a:t>Click to edit Master title style</a:t>
            </a:r>
          </a:p>
        </p:txBody>
      </p:sp>
      <p:sp>
        <p:nvSpPr>
          <p:cNvPr id="3" name="Subtitle 2"/>
          <p:cNvSpPr>
            <a:spLocks noGrp="1"/>
          </p:cNvSpPr>
          <p:nvPr>
            <p:ph type="subTitle" idx="1"/>
          </p:nvPr>
        </p:nvSpPr>
        <p:spPr>
          <a:xfrm>
            <a:off x="330200" y="1985963"/>
            <a:ext cx="3683000" cy="1655762"/>
          </a:xfrm>
        </p:spPr>
        <p:txBody>
          <a:bodyPr/>
          <a:lstStyle>
            <a:lvl1pPr marL="0" indent="0" algn="l">
              <a:buNone/>
              <a:defRPr sz="2400">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9688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idx="1"/>
          </p:nvPr>
        </p:nvSpPr>
        <p:spPr/>
        <p:txBody>
          <a:bodyPr/>
          <a:lstStyle>
            <a:lvl2pPr>
              <a:defRPr>
                <a:solidFill>
                  <a:schemeClr val="accent3"/>
                </a:solidFill>
              </a:defRPr>
            </a:lvl2p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1524639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AS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1406201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EI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55654"/>
            <a:ext cx="7886700" cy="1073146"/>
          </a:xfrm>
        </p:spPr>
        <p:txBody>
          <a:bodyPr anchor="ctr"/>
          <a:lstStyle/>
          <a:p>
            <a:r>
              <a:rPr lang="en-US" dirty="0"/>
              <a:t>Click to edit Master title style</a:t>
            </a:r>
          </a:p>
        </p:txBody>
      </p:sp>
      <p:sp>
        <p:nvSpPr>
          <p:cNvPr id="3" name="Content Placeholder 2"/>
          <p:cNvSpPr>
            <a:spLocks noGrp="1"/>
          </p:cNvSpPr>
          <p:nvPr>
            <p:ph idx="1"/>
          </p:nvPr>
        </p:nvSpPr>
        <p:spPr>
          <a:xfrm>
            <a:off x="628650" y="1952625"/>
            <a:ext cx="7886700" cy="4443416"/>
          </a:xfrm>
        </p:spPr>
        <p:txBody>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6043653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29000490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825625"/>
            <a:ext cx="3886200" cy="4351338"/>
          </a:xfrm>
        </p:spPr>
        <p:txBody>
          <a:bodyPr/>
          <a:lstStyle>
            <a:lvl3pPr>
              <a:defRPr/>
            </a:lvl3pPr>
          </a:lstStyle>
          <a:p>
            <a:pPr lvl="0"/>
            <a:r>
              <a:rPr lang="en-US" dirty="0"/>
              <a:t>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15394884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3pPr>
              <a:defRPr/>
            </a:lvl3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4pPr marL="1371600" indent="0">
              <a:buNone/>
              <a:defRPr/>
            </a:lvl4pPr>
          </a:lstStyle>
          <a:p>
            <a:pPr lvl="0"/>
            <a:r>
              <a:rPr lang="en-US" dirty="0"/>
              <a:t>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p:txBody>
          <a:bodyPr/>
          <a:lstStyle/>
          <a:p>
            <a:fld id="{7EC40615-83B4-4A8D-A065-BFF0EAAF5BDF}" type="slidenum">
              <a:rPr lang="en-US" smtClean="0"/>
              <a:t>‹#›</a:t>
            </a:fld>
            <a:endParaRPr lang="en-US"/>
          </a:p>
        </p:txBody>
      </p:sp>
    </p:spTree>
    <p:extLst>
      <p:ext uri="{BB962C8B-B14F-4D97-AF65-F5344CB8AC3E}">
        <p14:creationId xmlns:p14="http://schemas.microsoft.com/office/powerpoint/2010/main" val="38073557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978404"/>
            <a:ext cx="6178550" cy="1325563"/>
          </a:xfrm>
        </p:spPr>
        <p:txBody>
          <a:bodyPr/>
          <a:lstStyle>
            <a:lvl1pPr algn="r">
              <a:defRPr b="1">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6401998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8420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44703"/>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6949514" y="6492875"/>
            <a:ext cx="2057400" cy="365125"/>
          </a:xfrm>
          <a:prstGeom prst="rect">
            <a:avLst/>
          </a:prstGeom>
        </p:spPr>
        <p:txBody>
          <a:bodyPr vert="horz" lIns="91440" tIns="45720" rIns="91440" bIns="45720" rtlCol="0" anchor="ctr"/>
          <a:lstStyle>
            <a:lvl1pPr algn="r">
              <a:defRPr sz="1200" b="1">
                <a:solidFill>
                  <a:schemeClr val="accent5"/>
                </a:solidFill>
                <a:latin typeface="Trebuchet MS" panose="020B0603020202020204" pitchFamily="34" charset="0"/>
              </a:defRPr>
            </a:lvl1pPr>
          </a:lstStyle>
          <a:p>
            <a:fld id="{7EC40615-83B4-4A8D-A065-BFF0EAAF5BDF}" type="slidenum">
              <a:rPr lang="en-US" smtClean="0"/>
              <a:pPr/>
              <a:t>‹#›</a:t>
            </a:fld>
            <a:endParaRPr lang="en-US" dirty="0"/>
          </a:p>
        </p:txBody>
      </p:sp>
    </p:spTree>
    <p:extLst>
      <p:ext uri="{BB962C8B-B14F-4D97-AF65-F5344CB8AC3E}">
        <p14:creationId xmlns:p14="http://schemas.microsoft.com/office/powerpoint/2010/main" val="2338399604"/>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75" r:id="rId4"/>
    <p:sldLayoutId id="2147483676" r:id="rId5"/>
    <p:sldLayoutId id="2147483663" r:id="rId6"/>
    <p:sldLayoutId id="2147483664" r:id="rId7"/>
    <p:sldLayoutId id="2147483665" r:id="rId8"/>
    <p:sldLayoutId id="2147483666" r:id="rId9"/>
    <p:sldLayoutId id="2147483672" r:id="rId10"/>
    <p:sldLayoutId id="2147483673" r:id="rId11"/>
    <p:sldLayoutId id="2147483674" r:id="rId12"/>
    <p:sldLayoutId id="2147483668" r:id="rId13"/>
    <p:sldLayoutId id="2147483670" r:id="rId14"/>
    <p:sldLayoutId id="2147483671" r:id="rId15"/>
    <p:sldLayoutId id="2147483677" r:id="rId16"/>
    <p:sldLayoutId id="2147483684"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FDC3-F16E-471C-94B3-84A67963796B}"/>
              </a:ext>
            </a:extLst>
          </p:cNvPr>
          <p:cNvSpPr>
            <a:spLocks noGrp="1"/>
          </p:cNvSpPr>
          <p:nvPr>
            <p:ph type="ctrTitle"/>
          </p:nvPr>
        </p:nvSpPr>
        <p:spPr>
          <a:xfrm>
            <a:off x="187326" y="430213"/>
            <a:ext cx="5018520" cy="2499599"/>
          </a:xfrm>
        </p:spPr>
        <p:txBody>
          <a:bodyPr>
            <a:noAutofit/>
          </a:bodyPr>
          <a:lstStyle/>
          <a:p>
            <a:r>
              <a:rPr lang="en-US" sz="3600" dirty="0">
                <a:solidFill>
                  <a:schemeClr val="accent2">
                    <a:lumMod val="40000"/>
                    <a:lumOff val="60000"/>
                  </a:schemeClr>
                </a:solidFill>
                <a:highlight>
                  <a:srgbClr val="FFFF00"/>
                </a:highlight>
              </a:rPr>
              <a:t>&lt;Airport Name&gt; </a:t>
            </a:r>
            <a:r>
              <a:rPr lang="en-US" sz="3600" dirty="0">
                <a:solidFill>
                  <a:schemeClr val="accent2">
                    <a:lumMod val="40000"/>
                    <a:lumOff val="60000"/>
                  </a:schemeClr>
                </a:solidFill>
              </a:rPr>
              <a:t>Economic Impact Presentation</a:t>
            </a:r>
            <a:br>
              <a:rPr lang="en-US" sz="3600" dirty="0">
                <a:solidFill>
                  <a:schemeClr val="accent2">
                    <a:lumMod val="40000"/>
                    <a:lumOff val="60000"/>
                  </a:schemeClr>
                </a:solidFill>
              </a:rPr>
            </a:br>
            <a:r>
              <a:rPr lang="en-US" sz="2000" dirty="0">
                <a:solidFill>
                  <a:schemeClr val="accent2">
                    <a:lumMod val="40000"/>
                    <a:lumOff val="60000"/>
                  </a:schemeClr>
                </a:solidFill>
              </a:rPr>
              <a:t> </a:t>
            </a:r>
            <a:br>
              <a:rPr lang="en-US" sz="3600" dirty="0">
                <a:solidFill>
                  <a:schemeClr val="accent2">
                    <a:lumMod val="40000"/>
                    <a:lumOff val="60000"/>
                  </a:schemeClr>
                </a:solidFill>
              </a:rPr>
            </a:br>
            <a:endParaRPr lang="en-US" sz="2400" dirty="0">
              <a:solidFill>
                <a:schemeClr val="accent2">
                  <a:lumMod val="40000"/>
                  <a:lumOff val="60000"/>
                </a:schemeClr>
              </a:solidFill>
            </a:endParaRPr>
          </a:p>
        </p:txBody>
      </p:sp>
      <p:sp>
        <p:nvSpPr>
          <p:cNvPr id="3" name="Subtitle 2">
            <a:extLst>
              <a:ext uri="{FF2B5EF4-FFF2-40B4-BE49-F238E27FC236}">
                <a16:creationId xmlns:a16="http://schemas.microsoft.com/office/drawing/2014/main" id="{F6676402-5C36-4210-9A23-6D24EE7E63B2}"/>
              </a:ext>
            </a:extLst>
          </p:cNvPr>
          <p:cNvSpPr>
            <a:spLocks noGrp="1"/>
          </p:cNvSpPr>
          <p:nvPr>
            <p:ph type="subTitle" idx="1"/>
          </p:nvPr>
        </p:nvSpPr>
        <p:spPr>
          <a:xfrm>
            <a:off x="187326" y="3152266"/>
            <a:ext cx="3683000" cy="553468"/>
          </a:xfrm>
        </p:spPr>
        <p:txBody>
          <a:bodyPr/>
          <a:lstStyle/>
          <a:p>
            <a:r>
              <a:rPr lang="en-US" i="1" dirty="0">
                <a:solidFill>
                  <a:schemeClr val="bg2">
                    <a:lumMod val="95000"/>
                  </a:schemeClr>
                </a:solidFill>
                <a:highlight>
                  <a:srgbClr val="FFFF00"/>
                </a:highlight>
              </a:rPr>
              <a:t>&lt;Insert Date&gt;</a:t>
            </a:r>
          </a:p>
        </p:txBody>
      </p:sp>
      <p:cxnSp>
        <p:nvCxnSpPr>
          <p:cNvPr id="5" name="Straight Connector 4">
            <a:extLst>
              <a:ext uri="{FF2B5EF4-FFF2-40B4-BE49-F238E27FC236}">
                <a16:creationId xmlns:a16="http://schemas.microsoft.com/office/drawing/2014/main" id="{FADF24A6-0142-473D-9D60-92FC12BB036D}"/>
              </a:ext>
            </a:extLst>
          </p:cNvPr>
          <p:cNvCxnSpPr/>
          <p:nvPr/>
        </p:nvCxnSpPr>
        <p:spPr>
          <a:xfrm>
            <a:off x="317241" y="3051110"/>
            <a:ext cx="413346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7913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B465-3DEA-45A1-9A46-81F666E9A01F}"/>
              </a:ext>
            </a:extLst>
          </p:cNvPr>
          <p:cNvSpPr>
            <a:spLocks noGrp="1"/>
          </p:cNvSpPr>
          <p:nvPr>
            <p:ph type="title"/>
          </p:nvPr>
        </p:nvSpPr>
        <p:spPr/>
        <p:txBody>
          <a:bodyPr/>
          <a:lstStyle/>
          <a:p>
            <a:r>
              <a:rPr lang="en-US" dirty="0"/>
              <a:t>New Term – Value Added</a:t>
            </a:r>
          </a:p>
        </p:txBody>
      </p:sp>
      <p:sp>
        <p:nvSpPr>
          <p:cNvPr id="5" name="Content Placeholder 4">
            <a:extLst>
              <a:ext uri="{FF2B5EF4-FFF2-40B4-BE49-F238E27FC236}">
                <a16:creationId xmlns:a16="http://schemas.microsoft.com/office/drawing/2014/main" id="{C02A648E-1F5D-42E0-AB03-5258A8FBE16E}"/>
              </a:ext>
            </a:extLst>
          </p:cNvPr>
          <p:cNvSpPr>
            <a:spLocks noGrp="1"/>
          </p:cNvSpPr>
          <p:nvPr>
            <p:ph idx="1"/>
          </p:nvPr>
        </p:nvSpPr>
        <p:spPr/>
        <p:txBody>
          <a:bodyPr>
            <a:normAutofit/>
          </a:bodyPr>
          <a:lstStyle/>
          <a:p>
            <a:r>
              <a:rPr lang="en-US" sz="2400" dirty="0">
                <a:solidFill>
                  <a:schemeClr val="accent6"/>
                </a:solidFill>
              </a:rPr>
              <a:t>Reports the contribution of businesses and industries to the Colorado State Product (CSP) and the U.S. Gross Domestic Product (GDP)</a:t>
            </a:r>
          </a:p>
          <a:p>
            <a:r>
              <a:rPr lang="en-US" sz="2400" dirty="0">
                <a:solidFill>
                  <a:schemeClr val="accent6"/>
                </a:solidFill>
              </a:rPr>
              <a:t>Represents the true value of aviation to the Colorado economy</a:t>
            </a:r>
          </a:p>
          <a:p>
            <a:endParaRPr lang="en-US" sz="2400" dirty="0"/>
          </a:p>
        </p:txBody>
      </p:sp>
      <p:sp>
        <p:nvSpPr>
          <p:cNvPr id="8" name="Content Placeholder 2">
            <a:extLst>
              <a:ext uri="{FF2B5EF4-FFF2-40B4-BE49-F238E27FC236}">
                <a16:creationId xmlns:a16="http://schemas.microsoft.com/office/drawing/2014/main" id="{F43C60E8-1071-4127-ACB1-D79D6B24FF70}"/>
              </a:ext>
            </a:extLst>
          </p:cNvPr>
          <p:cNvSpPr txBox="1">
            <a:spLocks/>
          </p:cNvSpPr>
          <p:nvPr/>
        </p:nvSpPr>
        <p:spPr>
          <a:xfrm>
            <a:off x="628650" y="5347488"/>
            <a:ext cx="7886700" cy="1833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u="sng" dirty="0">
              <a:solidFill>
                <a:schemeClr val="accent6">
                  <a:lumMod val="75000"/>
                </a:schemeClr>
              </a:solidFill>
            </a:endParaRPr>
          </a:p>
        </p:txBody>
      </p:sp>
      <p:graphicFrame>
        <p:nvGraphicFramePr>
          <p:cNvPr id="6" name="Table 5">
            <a:extLst>
              <a:ext uri="{FF2B5EF4-FFF2-40B4-BE49-F238E27FC236}">
                <a16:creationId xmlns:a16="http://schemas.microsoft.com/office/drawing/2014/main" id="{5E1C9892-7657-4C66-9C43-FDCE0AC45C33}"/>
              </a:ext>
            </a:extLst>
          </p:cNvPr>
          <p:cNvGraphicFramePr>
            <a:graphicFrameLocks noGrp="1"/>
          </p:cNvGraphicFramePr>
          <p:nvPr>
            <p:extLst>
              <p:ext uri="{D42A27DB-BD31-4B8C-83A1-F6EECF244321}">
                <p14:modId xmlns:p14="http://schemas.microsoft.com/office/powerpoint/2010/main" val="924474013"/>
              </p:ext>
            </p:extLst>
          </p:nvPr>
        </p:nvGraphicFramePr>
        <p:xfrm>
          <a:off x="1060529" y="3953326"/>
          <a:ext cx="7022942" cy="2540673"/>
        </p:xfrm>
        <a:graphic>
          <a:graphicData uri="http://schemas.openxmlformats.org/drawingml/2006/table">
            <a:tbl>
              <a:tblPr firstRow="1" firstCol="1" bandRow="1">
                <a:tableStyleId>{0660B408-B3CF-4A94-85FC-2B1E0A45F4A2}</a:tableStyleId>
              </a:tblPr>
              <a:tblGrid>
                <a:gridCol w="7022942">
                  <a:extLst>
                    <a:ext uri="{9D8B030D-6E8A-4147-A177-3AD203B41FA5}">
                      <a16:colId xmlns:a16="http://schemas.microsoft.com/office/drawing/2014/main" val="2124384572"/>
                    </a:ext>
                  </a:extLst>
                </a:gridCol>
              </a:tblGrid>
              <a:tr h="438185">
                <a:tc>
                  <a:txBody>
                    <a:bodyPr/>
                    <a:lstStyle/>
                    <a:p>
                      <a:pPr marL="0" marR="0" algn="ctr">
                        <a:lnSpc>
                          <a:spcPct val="125000"/>
                        </a:lnSpc>
                        <a:spcBef>
                          <a:spcPts val="0"/>
                        </a:spcBef>
                        <a:spcAft>
                          <a:spcPts val="0"/>
                        </a:spcAft>
                      </a:pPr>
                      <a:r>
                        <a:rPr lang="en-AU" sz="1800" dirty="0">
                          <a:solidFill>
                            <a:schemeClr val="bg2"/>
                          </a:solidFill>
                          <a:effectLst/>
                          <a:latin typeface="Trebuchet MS" panose="020B0603020202020204" pitchFamily="34" charset="0"/>
                        </a:rPr>
                        <a:t>Value Added Encompasses:</a:t>
                      </a:r>
                      <a:endParaRPr lang="en-US" sz="1800" dirty="0">
                        <a:solidFill>
                          <a:schemeClr val="bg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24185184"/>
                  </a:ext>
                </a:extLst>
              </a:tr>
              <a:tr h="525622">
                <a:tc>
                  <a:txBody>
                    <a:bodyPr/>
                    <a:lstStyle/>
                    <a:p>
                      <a:pPr marL="0" marR="0">
                        <a:lnSpc>
                          <a:spcPct val="125000"/>
                        </a:lnSpc>
                        <a:spcBef>
                          <a:spcPts val="0"/>
                        </a:spcBef>
                        <a:spcAft>
                          <a:spcPts val="0"/>
                        </a:spcAft>
                      </a:pPr>
                      <a:r>
                        <a:rPr lang="en-AU" sz="1800" dirty="0">
                          <a:solidFill>
                            <a:schemeClr val="accent6">
                              <a:lumMod val="50000"/>
                            </a:schemeClr>
                          </a:solidFill>
                          <a:effectLst/>
                          <a:latin typeface="Trebuchet MS" panose="020B0603020202020204" pitchFamily="34" charset="0"/>
                        </a:rPr>
                        <a:t>Wages, salaries, benefits to workers</a:t>
                      </a:r>
                      <a:endParaRPr lang="en-US" sz="18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0986846"/>
                  </a:ext>
                </a:extLst>
              </a:tr>
              <a:tr h="525622">
                <a:tc>
                  <a:txBody>
                    <a:bodyPr/>
                    <a:lstStyle/>
                    <a:p>
                      <a:pPr marL="0" marR="0">
                        <a:lnSpc>
                          <a:spcPct val="125000"/>
                        </a:lnSpc>
                        <a:spcBef>
                          <a:spcPts val="0"/>
                        </a:spcBef>
                        <a:spcAft>
                          <a:spcPts val="0"/>
                        </a:spcAft>
                      </a:pPr>
                      <a:r>
                        <a:rPr lang="en-AU" sz="1800" dirty="0">
                          <a:solidFill>
                            <a:schemeClr val="accent6">
                              <a:lumMod val="50000"/>
                            </a:schemeClr>
                          </a:solidFill>
                          <a:effectLst/>
                          <a:latin typeface="Trebuchet MS" panose="020B0603020202020204" pitchFamily="34" charset="0"/>
                        </a:rPr>
                        <a:t>Profits to Colorado businesses and proprietors’ income</a:t>
                      </a:r>
                      <a:endParaRPr lang="en-US" sz="18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4954003"/>
                  </a:ext>
                </a:extLst>
              </a:tr>
              <a:tr h="525622">
                <a:tc>
                  <a:txBody>
                    <a:bodyPr/>
                    <a:lstStyle/>
                    <a:p>
                      <a:pPr marL="0" marR="0">
                        <a:lnSpc>
                          <a:spcPct val="125000"/>
                        </a:lnSpc>
                        <a:spcBef>
                          <a:spcPts val="0"/>
                        </a:spcBef>
                        <a:spcAft>
                          <a:spcPts val="0"/>
                        </a:spcAft>
                      </a:pPr>
                      <a:r>
                        <a:rPr lang="en-US" sz="18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rPr>
                        <a:t>Taxes paid by Colorado businesses</a:t>
                      </a:r>
                    </a:p>
                  </a:txBody>
                  <a:tcPr marL="68580" marR="68580" marT="0" marB="0" anchor="ctr"/>
                </a:tc>
                <a:extLst>
                  <a:ext uri="{0D108BD9-81ED-4DB2-BD59-A6C34878D82A}">
                    <a16:rowId xmlns:a16="http://schemas.microsoft.com/office/drawing/2014/main" val="2841968587"/>
                  </a:ext>
                </a:extLst>
              </a:tr>
              <a:tr h="525622">
                <a:tc>
                  <a:txBody>
                    <a:bodyPr/>
                    <a:lstStyle/>
                    <a:p>
                      <a:pPr marL="0" marR="0">
                        <a:lnSpc>
                          <a:spcPct val="125000"/>
                        </a:lnSpc>
                        <a:spcBef>
                          <a:spcPts val="0"/>
                        </a:spcBef>
                        <a:spcAft>
                          <a:spcPts val="0"/>
                        </a:spcAft>
                      </a:pPr>
                      <a:r>
                        <a:rPr lang="en-AU" sz="1800" dirty="0">
                          <a:solidFill>
                            <a:schemeClr val="accent6">
                              <a:lumMod val="50000"/>
                            </a:schemeClr>
                          </a:solidFill>
                          <a:effectLst/>
                          <a:latin typeface="Trebuchet MS" panose="020B0603020202020204" pitchFamily="34" charset="0"/>
                        </a:rPr>
                        <a:t>Dividends, interest, rent</a:t>
                      </a:r>
                      <a:endParaRPr lang="en-US" sz="18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494689"/>
                  </a:ext>
                </a:extLst>
              </a:tr>
            </a:tbl>
          </a:graphicData>
        </a:graphic>
      </p:graphicFrame>
    </p:spTree>
    <p:extLst>
      <p:ext uri="{BB962C8B-B14F-4D97-AF65-F5344CB8AC3E}">
        <p14:creationId xmlns:p14="http://schemas.microsoft.com/office/powerpoint/2010/main" val="9967566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Calculating Total Impacts</a:t>
            </a:r>
          </a:p>
        </p:txBody>
      </p:sp>
      <p:pic>
        <p:nvPicPr>
          <p:cNvPr id="6" name="Picture 5" descr="A close up of a map&#10;&#10;Description automatically generated">
            <a:extLst>
              <a:ext uri="{FF2B5EF4-FFF2-40B4-BE49-F238E27FC236}">
                <a16:creationId xmlns:a16="http://schemas.microsoft.com/office/drawing/2014/main" id="{9D311FE2-8B5B-4A85-A644-3ED8714784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262" y="1676403"/>
            <a:ext cx="7707476" cy="49548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8C13-9207-4C5D-B75A-B7D38EEA3C02}"/>
              </a:ext>
            </a:extLst>
          </p:cNvPr>
          <p:cNvSpPr>
            <a:spLocks noGrp="1"/>
          </p:cNvSpPr>
          <p:nvPr>
            <p:ph type="title"/>
          </p:nvPr>
        </p:nvSpPr>
        <p:spPr/>
        <p:txBody>
          <a:bodyPr/>
          <a:lstStyle/>
          <a:p>
            <a:r>
              <a:rPr lang="en-US" dirty="0"/>
              <a:t>On-Airport Impacts</a:t>
            </a:r>
          </a:p>
        </p:txBody>
      </p:sp>
      <p:sp>
        <p:nvSpPr>
          <p:cNvPr id="14" name="Content Placeholder 13">
            <a:extLst>
              <a:ext uri="{FF2B5EF4-FFF2-40B4-BE49-F238E27FC236}">
                <a16:creationId xmlns:a16="http://schemas.microsoft.com/office/drawing/2014/main" id="{E7AAA074-6E18-4157-A1FC-51C59958D69E}"/>
              </a:ext>
            </a:extLst>
          </p:cNvPr>
          <p:cNvSpPr>
            <a:spLocks noGrp="1"/>
          </p:cNvSpPr>
          <p:nvPr>
            <p:ph idx="1"/>
          </p:nvPr>
        </p:nvSpPr>
        <p:spPr/>
        <p:txBody>
          <a:bodyPr/>
          <a:lstStyle/>
          <a:p>
            <a:endParaRPr lang="en-US"/>
          </a:p>
        </p:txBody>
      </p:sp>
      <p:sp>
        <p:nvSpPr>
          <p:cNvPr id="6" name="Rectangle: Rounded Corners 5">
            <a:extLst>
              <a:ext uri="{FF2B5EF4-FFF2-40B4-BE49-F238E27FC236}">
                <a16:creationId xmlns:a16="http://schemas.microsoft.com/office/drawing/2014/main" id="{5DDAA1EE-F869-42A5-8E5E-1B1FEAAD9A1B}"/>
              </a:ext>
            </a:extLst>
          </p:cNvPr>
          <p:cNvSpPr/>
          <p:nvPr/>
        </p:nvSpPr>
        <p:spPr>
          <a:xfrm>
            <a:off x="454914" y="1869136"/>
            <a:ext cx="8229600" cy="116821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19514310-59FD-4435-AC74-B3A1C7405637}"/>
              </a:ext>
            </a:extLst>
          </p:cNvPr>
          <p:cNvSpPr/>
          <p:nvPr/>
        </p:nvSpPr>
        <p:spPr>
          <a:xfrm>
            <a:off x="240029" y="1869134"/>
            <a:ext cx="8460485" cy="1168220"/>
          </a:xfrm>
          <a:prstGeom prst="rect">
            <a:avLst/>
          </a:prstGeom>
        </p:spPr>
        <p:txBody>
          <a:bodyPr wrap="square" lIns="137160" rIns="137160" bIns="0" anchor="ctr" anchorCtr="0">
            <a:noAutofit/>
          </a:bodyPr>
          <a:lstStyle/>
          <a:p>
            <a:pPr marL="228600">
              <a:lnSpc>
                <a:spcPct val="100000"/>
              </a:lnSpc>
              <a:spcBef>
                <a:spcPts val="730"/>
              </a:spcBef>
            </a:pPr>
            <a:r>
              <a:rPr lang="en-US" b="1" i="1" u="sng" dirty="0">
                <a:solidFill>
                  <a:schemeClr val="bg2"/>
                </a:solidFill>
                <a:latin typeface="Trebuchet MS" panose="020B0603020202020204" pitchFamily="34" charset="0"/>
              </a:rPr>
              <a:t>Airport</a:t>
            </a:r>
            <a:r>
              <a:rPr lang="en-US" b="1" i="1" u="sng" spc="-150" dirty="0">
                <a:solidFill>
                  <a:schemeClr val="bg2"/>
                </a:solidFill>
                <a:latin typeface="Trebuchet MS" panose="020B0603020202020204" pitchFamily="34" charset="0"/>
              </a:rPr>
              <a:t> </a:t>
            </a:r>
            <a:r>
              <a:rPr lang="en-US" b="1" i="1" u="sng" spc="-5" dirty="0">
                <a:solidFill>
                  <a:schemeClr val="bg2"/>
                </a:solidFill>
                <a:latin typeface="Trebuchet MS" panose="020B0603020202020204" pitchFamily="34" charset="0"/>
              </a:rPr>
              <a:t>Administration</a:t>
            </a:r>
            <a:br>
              <a:rPr lang="en-US" sz="2000" spc="-5" dirty="0">
                <a:solidFill>
                  <a:schemeClr val="bg2"/>
                </a:solidFill>
                <a:latin typeface="Trebuchet MS" panose="020B0603020202020204" pitchFamily="34" charset="0"/>
              </a:rPr>
            </a:br>
            <a:r>
              <a:rPr lang="en-US" spc="-5" dirty="0">
                <a:solidFill>
                  <a:schemeClr val="bg2"/>
                </a:solidFill>
                <a:latin typeface="Trebuchet MS" panose="020B0603020202020204" pitchFamily="34" charset="0"/>
              </a:rPr>
              <a:t>Airport </a:t>
            </a:r>
            <a:r>
              <a:rPr lang="en-US" dirty="0">
                <a:solidFill>
                  <a:schemeClr val="bg2"/>
                </a:solidFill>
                <a:latin typeface="Trebuchet MS" panose="020B0603020202020204" pitchFamily="34" charset="0"/>
              </a:rPr>
              <a:t>operations, </a:t>
            </a:r>
            <a:r>
              <a:rPr lang="en-US" spc="-5" dirty="0">
                <a:solidFill>
                  <a:schemeClr val="bg2"/>
                </a:solidFill>
                <a:latin typeface="Trebuchet MS" panose="020B0603020202020204" pitchFamily="34" charset="0"/>
              </a:rPr>
              <a:t>management, </a:t>
            </a:r>
            <a:r>
              <a:rPr lang="en-US" dirty="0">
                <a:solidFill>
                  <a:schemeClr val="bg2"/>
                </a:solidFill>
                <a:latin typeface="Trebuchet MS" panose="020B0603020202020204" pitchFamily="34" charset="0"/>
              </a:rPr>
              <a:t>and </a:t>
            </a:r>
            <a:r>
              <a:rPr lang="en-US" spc="-5" dirty="0">
                <a:solidFill>
                  <a:schemeClr val="bg2"/>
                </a:solidFill>
                <a:latin typeface="Trebuchet MS" panose="020B0603020202020204" pitchFamily="34" charset="0"/>
              </a:rPr>
              <a:t>budget including but not limited to facility</a:t>
            </a:r>
            <a:r>
              <a:rPr lang="en-US" spc="-110" dirty="0">
                <a:solidFill>
                  <a:schemeClr val="bg2"/>
                </a:solidFill>
                <a:latin typeface="Trebuchet MS" panose="020B0603020202020204" pitchFamily="34" charset="0"/>
              </a:rPr>
              <a:t> </a:t>
            </a:r>
            <a:r>
              <a:rPr lang="en-US" dirty="0">
                <a:solidFill>
                  <a:schemeClr val="bg2"/>
                </a:solidFill>
                <a:latin typeface="Trebuchet MS" panose="020B0603020202020204" pitchFamily="34" charset="0"/>
              </a:rPr>
              <a:t>and grounds </a:t>
            </a:r>
            <a:r>
              <a:rPr lang="en-US" spc="-5" dirty="0">
                <a:solidFill>
                  <a:schemeClr val="bg2"/>
                </a:solidFill>
                <a:latin typeface="Trebuchet MS" panose="020B0603020202020204" pitchFamily="34" charset="0"/>
              </a:rPr>
              <a:t>maintenance </a:t>
            </a:r>
            <a:r>
              <a:rPr lang="en-US" dirty="0">
                <a:solidFill>
                  <a:schemeClr val="bg2"/>
                </a:solidFill>
                <a:latin typeface="Trebuchet MS" panose="020B0603020202020204" pitchFamily="34" charset="0"/>
              </a:rPr>
              <a:t>and </a:t>
            </a:r>
            <a:r>
              <a:rPr lang="en-US" spc="-5" dirty="0">
                <a:solidFill>
                  <a:schemeClr val="bg2"/>
                </a:solidFill>
                <a:latin typeface="Trebuchet MS" panose="020B0603020202020204" pitchFamily="34" charset="0"/>
              </a:rPr>
              <a:t>other administrative</a:t>
            </a:r>
            <a:r>
              <a:rPr lang="en-US" spc="-114" dirty="0">
                <a:solidFill>
                  <a:schemeClr val="bg2"/>
                </a:solidFill>
                <a:latin typeface="Trebuchet MS" panose="020B0603020202020204" pitchFamily="34" charset="0"/>
              </a:rPr>
              <a:t> </a:t>
            </a:r>
            <a:r>
              <a:rPr lang="en-US" spc="-5" dirty="0">
                <a:solidFill>
                  <a:schemeClr val="bg2"/>
                </a:solidFill>
                <a:latin typeface="Trebuchet MS" panose="020B0603020202020204" pitchFamily="34" charset="0"/>
              </a:rPr>
              <a:t>needs.</a:t>
            </a:r>
            <a:endParaRPr lang="en-US" dirty="0">
              <a:solidFill>
                <a:schemeClr val="bg2"/>
              </a:solidFill>
              <a:latin typeface="Trebuchet MS" panose="020B0603020202020204" pitchFamily="34" charset="0"/>
            </a:endParaRPr>
          </a:p>
        </p:txBody>
      </p:sp>
      <p:sp>
        <p:nvSpPr>
          <p:cNvPr id="7" name="Rectangle: Rounded Corners 6">
            <a:extLst>
              <a:ext uri="{FF2B5EF4-FFF2-40B4-BE49-F238E27FC236}">
                <a16:creationId xmlns:a16="http://schemas.microsoft.com/office/drawing/2014/main" id="{FE3D33B8-0A13-47B7-AB3E-A2770BD3B4E1}"/>
              </a:ext>
            </a:extLst>
          </p:cNvPr>
          <p:cNvSpPr/>
          <p:nvPr/>
        </p:nvSpPr>
        <p:spPr>
          <a:xfrm>
            <a:off x="454915" y="3188969"/>
            <a:ext cx="8229600" cy="143054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23B585C2-1102-4501-B090-882AA7225842}"/>
              </a:ext>
            </a:extLst>
          </p:cNvPr>
          <p:cNvSpPr/>
          <p:nvPr/>
        </p:nvSpPr>
        <p:spPr>
          <a:xfrm>
            <a:off x="341758" y="3037355"/>
            <a:ext cx="8113013" cy="1582163"/>
          </a:xfrm>
          <a:prstGeom prst="rect">
            <a:avLst/>
          </a:prstGeom>
        </p:spPr>
        <p:txBody>
          <a:bodyPr wrap="square" lIns="137160" rIns="137160" bIns="0" anchor="ctr" anchorCtr="0">
            <a:noAutofit/>
          </a:bodyPr>
          <a:lstStyle/>
          <a:p>
            <a:pPr marL="228600">
              <a:lnSpc>
                <a:spcPct val="100000"/>
              </a:lnSpc>
              <a:spcBef>
                <a:spcPts val="730"/>
              </a:spcBef>
            </a:pPr>
            <a:r>
              <a:rPr lang="en-US" b="1" i="1" u="sng" dirty="0">
                <a:solidFill>
                  <a:schemeClr val="bg2"/>
                </a:solidFill>
                <a:latin typeface="Trebuchet MS" panose="020B0603020202020204" pitchFamily="34" charset="0"/>
              </a:rPr>
              <a:t>Airport</a:t>
            </a:r>
            <a:r>
              <a:rPr lang="en-US" b="1" i="1" u="sng" spc="-150" dirty="0">
                <a:solidFill>
                  <a:schemeClr val="bg2"/>
                </a:solidFill>
                <a:latin typeface="Trebuchet MS" panose="020B0603020202020204" pitchFamily="34" charset="0"/>
              </a:rPr>
              <a:t> </a:t>
            </a:r>
            <a:r>
              <a:rPr lang="en-US" b="1" i="1" u="sng" spc="-5" dirty="0">
                <a:solidFill>
                  <a:schemeClr val="bg2"/>
                </a:solidFill>
                <a:latin typeface="Trebuchet MS" panose="020B0603020202020204" pitchFamily="34" charset="0"/>
              </a:rPr>
              <a:t>Tenants</a:t>
            </a:r>
            <a:br>
              <a:rPr lang="en-US" sz="1600" spc="-5" dirty="0">
                <a:solidFill>
                  <a:schemeClr val="bg2"/>
                </a:solidFill>
                <a:latin typeface="Trebuchet MS" panose="020B0603020202020204" pitchFamily="34" charset="0"/>
              </a:rPr>
            </a:br>
            <a:r>
              <a:rPr lang="en-US" spc="-5" dirty="0">
                <a:solidFill>
                  <a:schemeClr val="bg2"/>
                </a:solidFill>
                <a:latin typeface="Trebuchet MS" panose="020B0603020202020204" pitchFamily="34" charset="0"/>
              </a:rPr>
              <a:t>Airlines; fixed-base operators (FBOs); maintenance, repair, and overhaul (MRO) providers; aircraft service companies, terminal  concessionaires; and other businesses </a:t>
            </a:r>
            <a:r>
              <a:rPr lang="en-US" u="sng" spc="-5" dirty="0">
                <a:solidFill>
                  <a:schemeClr val="bg2"/>
                </a:solidFill>
                <a:latin typeface="Trebuchet MS" panose="020B0603020202020204" pitchFamily="34" charset="0"/>
              </a:rPr>
              <a:t>with employees working on-airport property</a:t>
            </a:r>
            <a:r>
              <a:rPr lang="en-US" sz="1600" spc="-5" dirty="0">
                <a:solidFill>
                  <a:schemeClr val="bg2"/>
                </a:solidFill>
                <a:latin typeface="Trebuchet MS" panose="020B0603020202020204" pitchFamily="34" charset="0"/>
              </a:rPr>
              <a:t>.</a:t>
            </a:r>
          </a:p>
        </p:txBody>
      </p:sp>
      <p:sp>
        <p:nvSpPr>
          <p:cNvPr id="9" name="Rectangle: Rounded Corners 8">
            <a:extLst>
              <a:ext uri="{FF2B5EF4-FFF2-40B4-BE49-F238E27FC236}">
                <a16:creationId xmlns:a16="http://schemas.microsoft.com/office/drawing/2014/main" id="{4DDBBCFD-E898-4F4A-A137-9050D411216F}"/>
              </a:ext>
            </a:extLst>
          </p:cNvPr>
          <p:cNvSpPr/>
          <p:nvPr/>
        </p:nvSpPr>
        <p:spPr>
          <a:xfrm>
            <a:off x="454915" y="4795134"/>
            <a:ext cx="8229600" cy="16628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B89C30D7-4460-4D64-A8BC-C94F610B148C}"/>
              </a:ext>
            </a:extLst>
          </p:cNvPr>
          <p:cNvSpPr txBox="1"/>
          <p:nvPr/>
        </p:nvSpPr>
        <p:spPr>
          <a:xfrm>
            <a:off x="341758" y="4795133"/>
            <a:ext cx="8234171" cy="1662816"/>
          </a:xfrm>
          <a:prstGeom prst="rect">
            <a:avLst/>
          </a:prstGeom>
        </p:spPr>
        <p:txBody>
          <a:bodyPr vert="horz" wrap="square" lIns="137160" tIns="45720" rIns="137160" bIns="0" rtlCol="0" anchor="ctr" anchorCtr="0">
            <a:noAutofit/>
          </a:bodyPr>
          <a:lstStyle/>
          <a:p>
            <a:pPr marL="228600">
              <a:lnSpc>
                <a:spcPct val="100000"/>
              </a:lnSpc>
              <a:spcBef>
                <a:spcPts val="1050"/>
              </a:spcBef>
            </a:pPr>
            <a:r>
              <a:rPr b="1" i="1" u="sng" spc="-5" dirty="0">
                <a:solidFill>
                  <a:schemeClr val="bg2"/>
                </a:solidFill>
                <a:latin typeface="Trebuchet MS"/>
                <a:cs typeface="Trebuchet MS"/>
              </a:rPr>
              <a:t>Capital</a:t>
            </a:r>
            <a:r>
              <a:rPr b="1" i="1" u="sng" spc="10" dirty="0">
                <a:solidFill>
                  <a:schemeClr val="bg2"/>
                </a:solidFill>
                <a:latin typeface="Trebuchet MS"/>
                <a:cs typeface="Trebuchet MS"/>
              </a:rPr>
              <a:t> </a:t>
            </a:r>
            <a:r>
              <a:rPr b="1" i="1" u="sng" spc="-5" dirty="0">
                <a:solidFill>
                  <a:schemeClr val="bg2"/>
                </a:solidFill>
                <a:latin typeface="Trebuchet MS"/>
                <a:cs typeface="Trebuchet MS"/>
              </a:rPr>
              <a:t>Improvements</a:t>
            </a:r>
            <a:br>
              <a:rPr lang="en-US" spc="-5" dirty="0">
                <a:solidFill>
                  <a:schemeClr val="bg2"/>
                </a:solidFill>
                <a:latin typeface="Trebuchet MS"/>
                <a:cs typeface="Trebuchet MS"/>
              </a:rPr>
            </a:br>
            <a:r>
              <a:rPr lang="en-US" spc="-5" dirty="0">
                <a:solidFill>
                  <a:schemeClr val="bg2"/>
                </a:solidFill>
                <a:latin typeface="Trebuchet MS"/>
                <a:cs typeface="Trebuchet MS"/>
              </a:rPr>
              <a:t>C</a:t>
            </a:r>
            <a:r>
              <a:rPr spc="-5" dirty="0">
                <a:solidFill>
                  <a:schemeClr val="bg2"/>
                </a:solidFill>
                <a:latin typeface="Trebuchet MS"/>
                <a:cs typeface="Trebuchet MS"/>
              </a:rPr>
              <a:t>onstruction </a:t>
            </a:r>
            <a:r>
              <a:rPr dirty="0">
                <a:solidFill>
                  <a:schemeClr val="bg2"/>
                </a:solidFill>
                <a:latin typeface="Trebuchet MS"/>
                <a:cs typeface="Trebuchet MS"/>
              </a:rPr>
              <a:t>of airside </a:t>
            </a:r>
            <a:r>
              <a:rPr spc="-5" dirty="0">
                <a:solidFill>
                  <a:schemeClr val="bg2"/>
                </a:solidFill>
                <a:latin typeface="Trebuchet MS"/>
                <a:cs typeface="Trebuchet MS"/>
              </a:rPr>
              <a:t>and </a:t>
            </a:r>
            <a:r>
              <a:rPr dirty="0">
                <a:solidFill>
                  <a:schemeClr val="bg2"/>
                </a:solidFill>
                <a:latin typeface="Trebuchet MS"/>
                <a:cs typeface="Trebuchet MS"/>
              </a:rPr>
              <a:t>landside facilities</a:t>
            </a:r>
            <a:r>
              <a:rPr lang="en-US" dirty="0">
                <a:solidFill>
                  <a:schemeClr val="bg2"/>
                </a:solidFill>
                <a:latin typeface="Trebuchet MS"/>
                <a:cs typeface="Trebuchet MS"/>
              </a:rPr>
              <a:t> involving </a:t>
            </a:r>
            <a:r>
              <a:rPr dirty="0">
                <a:solidFill>
                  <a:schemeClr val="bg2"/>
                </a:solidFill>
                <a:latin typeface="Trebuchet MS"/>
                <a:cs typeface="Trebuchet MS"/>
              </a:rPr>
              <a:t>airport</a:t>
            </a:r>
            <a:r>
              <a:rPr lang="en-US" dirty="0">
                <a:solidFill>
                  <a:schemeClr val="bg2"/>
                </a:solidFill>
                <a:latin typeface="Trebuchet MS"/>
                <a:cs typeface="Trebuchet MS"/>
              </a:rPr>
              <a:t> (local)</a:t>
            </a:r>
            <a:r>
              <a:rPr dirty="0">
                <a:solidFill>
                  <a:schemeClr val="bg2"/>
                </a:solidFill>
                <a:latin typeface="Trebuchet MS"/>
                <a:cs typeface="Trebuchet MS"/>
              </a:rPr>
              <a:t>,</a:t>
            </a:r>
            <a:r>
              <a:rPr lang="en-US" dirty="0">
                <a:solidFill>
                  <a:schemeClr val="bg2"/>
                </a:solidFill>
                <a:latin typeface="Trebuchet MS"/>
                <a:cs typeface="Trebuchet MS"/>
              </a:rPr>
              <a:t> </a:t>
            </a:r>
            <a:r>
              <a:rPr dirty="0">
                <a:solidFill>
                  <a:schemeClr val="bg2"/>
                </a:solidFill>
                <a:latin typeface="Trebuchet MS"/>
                <a:cs typeface="Trebuchet MS"/>
              </a:rPr>
              <a:t>federal, state</a:t>
            </a:r>
            <a:r>
              <a:rPr lang="en-US" dirty="0">
                <a:solidFill>
                  <a:schemeClr val="bg2"/>
                </a:solidFill>
                <a:latin typeface="Trebuchet MS"/>
                <a:cs typeface="Trebuchet MS"/>
              </a:rPr>
              <a:t>,</a:t>
            </a:r>
            <a:r>
              <a:rPr dirty="0">
                <a:solidFill>
                  <a:schemeClr val="bg2"/>
                </a:solidFill>
                <a:latin typeface="Trebuchet MS"/>
                <a:cs typeface="Trebuchet MS"/>
              </a:rPr>
              <a:t> </a:t>
            </a:r>
            <a:r>
              <a:rPr spc="-5" dirty="0">
                <a:solidFill>
                  <a:schemeClr val="bg2"/>
                </a:solidFill>
                <a:latin typeface="Trebuchet MS"/>
                <a:cs typeface="Trebuchet MS"/>
              </a:rPr>
              <a:t>and </a:t>
            </a:r>
            <a:r>
              <a:rPr dirty="0">
                <a:solidFill>
                  <a:schemeClr val="bg2"/>
                </a:solidFill>
                <a:latin typeface="Trebuchet MS"/>
                <a:cs typeface="Trebuchet MS"/>
              </a:rPr>
              <a:t>other funds, </a:t>
            </a:r>
            <a:r>
              <a:rPr spc="-5" dirty="0">
                <a:solidFill>
                  <a:schemeClr val="bg2"/>
                </a:solidFill>
                <a:latin typeface="Trebuchet MS"/>
                <a:cs typeface="Trebuchet MS"/>
              </a:rPr>
              <a:t>as well as tenant</a:t>
            </a:r>
            <a:r>
              <a:rPr spc="-180" dirty="0">
                <a:solidFill>
                  <a:schemeClr val="bg2"/>
                </a:solidFill>
                <a:latin typeface="Trebuchet MS"/>
                <a:cs typeface="Trebuchet MS"/>
              </a:rPr>
              <a:t> </a:t>
            </a:r>
            <a:r>
              <a:rPr spc="-5" dirty="0">
                <a:solidFill>
                  <a:schemeClr val="bg2"/>
                </a:solidFill>
                <a:latin typeface="Trebuchet MS"/>
                <a:cs typeface="Trebuchet MS"/>
              </a:rPr>
              <a:t>expenditures.</a:t>
            </a:r>
            <a:r>
              <a:rPr lang="en-US" spc="-5" dirty="0">
                <a:solidFill>
                  <a:schemeClr val="bg2"/>
                </a:solidFill>
                <a:latin typeface="Trebuchet MS"/>
                <a:cs typeface="Trebuchet MS"/>
              </a:rPr>
              <a:t> Total annual expenditures between 2015 – 2018 were averaged to obtain an “average” expenditure year.</a:t>
            </a:r>
            <a:endParaRPr dirty="0">
              <a:solidFill>
                <a:schemeClr val="bg2"/>
              </a:solidFill>
              <a:latin typeface="Trebuchet MS"/>
              <a:cs typeface="Trebuchet MS"/>
            </a:endParaRPr>
          </a:p>
        </p:txBody>
      </p:sp>
    </p:spTree>
    <p:extLst>
      <p:ext uri="{BB962C8B-B14F-4D97-AF65-F5344CB8AC3E}">
        <p14:creationId xmlns:p14="http://schemas.microsoft.com/office/powerpoint/2010/main" val="17335356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passenger jet sitting on top of a runway&#10;&#10;Description automatically generated">
            <a:extLst>
              <a:ext uri="{FF2B5EF4-FFF2-40B4-BE49-F238E27FC236}">
                <a16:creationId xmlns:a16="http://schemas.microsoft.com/office/drawing/2014/main" id="{55936CBC-B5F5-4E87-9091-D53DEB5E42F7}"/>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a:stretch/>
        </p:blipFill>
        <p:spPr>
          <a:xfrm>
            <a:off x="0" y="1976347"/>
            <a:ext cx="9144000" cy="4881654"/>
          </a:xfrm>
          <a:prstGeom prst="rect">
            <a:avLst/>
          </a:prstGeom>
        </p:spPr>
      </p:pic>
      <p:sp>
        <p:nvSpPr>
          <p:cNvPr id="2" name="object 2"/>
          <p:cNvSpPr txBox="1">
            <a:spLocks noGrp="1"/>
          </p:cNvSpPr>
          <p:nvPr>
            <p:ph type="title"/>
          </p:nvPr>
        </p:nvSpPr>
        <p:spPr>
          <a:xfrm>
            <a:off x="628650" y="993106"/>
            <a:ext cx="7886700" cy="598241"/>
          </a:xfrm>
          <a:prstGeom prst="rect">
            <a:avLst/>
          </a:prstGeom>
        </p:spPr>
        <p:txBody>
          <a:bodyPr vert="horz" wrap="square" lIns="0" tIns="13335" rIns="0" bIns="0" rtlCol="0">
            <a:spAutoFit/>
          </a:bodyPr>
          <a:lstStyle/>
          <a:p>
            <a:pPr marL="12700">
              <a:lnSpc>
                <a:spcPct val="100000"/>
              </a:lnSpc>
              <a:spcBef>
                <a:spcPts val="105"/>
              </a:spcBef>
            </a:pPr>
            <a:r>
              <a:rPr b="0" dirty="0">
                <a:solidFill>
                  <a:srgbClr val="ED7622"/>
                </a:solidFill>
                <a:latin typeface="Trebuchet MS"/>
                <a:cs typeface="Trebuchet MS"/>
              </a:rPr>
              <a:t>Off-Airport </a:t>
            </a:r>
            <a:r>
              <a:rPr b="0" spc="-5" dirty="0">
                <a:solidFill>
                  <a:srgbClr val="ED7622"/>
                </a:solidFill>
                <a:latin typeface="Trebuchet MS"/>
                <a:cs typeface="Trebuchet MS"/>
              </a:rPr>
              <a:t>Impacts</a:t>
            </a:r>
          </a:p>
        </p:txBody>
      </p:sp>
      <p:sp>
        <p:nvSpPr>
          <p:cNvPr id="9" name="Rectangle 8">
            <a:extLst>
              <a:ext uri="{FF2B5EF4-FFF2-40B4-BE49-F238E27FC236}">
                <a16:creationId xmlns:a16="http://schemas.microsoft.com/office/drawing/2014/main" id="{70988060-9DC9-481B-BF66-8DD728700DB9}"/>
              </a:ext>
            </a:extLst>
          </p:cNvPr>
          <p:cNvSpPr/>
          <p:nvPr/>
        </p:nvSpPr>
        <p:spPr>
          <a:xfrm>
            <a:off x="0" y="1958242"/>
            <a:ext cx="9144000" cy="3645854"/>
          </a:xfrm>
          <a:prstGeom prst="rect">
            <a:avLst/>
          </a:prstGeom>
          <a:gradFill>
            <a:gsLst>
              <a:gs pos="3000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3396F6A-009B-4ACC-AEBF-E798F4B96A40}"/>
              </a:ext>
            </a:extLst>
          </p:cNvPr>
          <p:cNvGrpSpPr/>
          <p:nvPr/>
        </p:nvGrpSpPr>
        <p:grpSpPr>
          <a:xfrm>
            <a:off x="457200" y="1778711"/>
            <a:ext cx="8229600" cy="1723425"/>
            <a:chOff x="576913" y="1915871"/>
            <a:chExt cx="7990173" cy="1723425"/>
          </a:xfrm>
        </p:grpSpPr>
        <p:sp>
          <p:nvSpPr>
            <p:cNvPr id="4" name="Rectangle: Rounded Corners 3">
              <a:extLst>
                <a:ext uri="{FF2B5EF4-FFF2-40B4-BE49-F238E27FC236}">
                  <a16:creationId xmlns:a16="http://schemas.microsoft.com/office/drawing/2014/main" id="{43DF08B6-D395-4BE1-BA4A-F76CB9C5553A}"/>
                </a:ext>
              </a:extLst>
            </p:cNvPr>
            <p:cNvSpPr/>
            <p:nvPr/>
          </p:nvSpPr>
          <p:spPr>
            <a:xfrm>
              <a:off x="576913" y="1915871"/>
              <a:ext cx="7990173" cy="1723425"/>
            </a:xfrm>
            <a:prstGeom prst="roundRect">
              <a:avLst>
                <a:gd name="adj" fmla="val 1051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2"/>
                </a:solidFill>
              </a:endParaRPr>
            </a:p>
          </p:txBody>
        </p:sp>
        <p:sp>
          <p:nvSpPr>
            <p:cNvPr id="3" name="object 3"/>
            <p:cNvSpPr txBox="1"/>
            <p:nvPr/>
          </p:nvSpPr>
          <p:spPr>
            <a:xfrm>
              <a:off x="717007" y="1984066"/>
              <a:ext cx="7823711" cy="1560042"/>
            </a:xfrm>
            <a:prstGeom prst="rect">
              <a:avLst/>
            </a:prstGeom>
          </p:spPr>
          <p:txBody>
            <a:bodyPr vert="horz" wrap="square" lIns="0" tIns="79375" rIns="0" bIns="0" rtlCol="0">
              <a:spAutoFit/>
            </a:bodyPr>
            <a:lstStyle/>
            <a:p>
              <a:pPr marL="12700">
                <a:lnSpc>
                  <a:spcPct val="100000"/>
                </a:lnSpc>
                <a:spcBef>
                  <a:spcPts val="625"/>
                </a:spcBef>
              </a:pPr>
              <a:r>
                <a:rPr sz="2000" spc="-15" dirty="0">
                  <a:solidFill>
                    <a:srgbClr val="FFFFFF"/>
                  </a:solidFill>
                  <a:latin typeface="Trebuchet MS"/>
                  <a:cs typeface="Trebuchet MS"/>
                </a:rPr>
                <a:t>Visitors </a:t>
              </a:r>
              <a:r>
                <a:rPr sz="2000" spc="-5" dirty="0">
                  <a:solidFill>
                    <a:srgbClr val="FFFFFF"/>
                  </a:solidFill>
                  <a:latin typeface="Trebuchet MS"/>
                  <a:cs typeface="Trebuchet MS"/>
                </a:rPr>
                <a:t>(Commercial and GA</a:t>
              </a:r>
              <a:r>
                <a:rPr sz="2000" spc="-60" dirty="0">
                  <a:solidFill>
                    <a:srgbClr val="FFFFFF"/>
                  </a:solidFill>
                  <a:latin typeface="Trebuchet MS"/>
                  <a:cs typeface="Trebuchet MS"/>
                </a:rPr>
                <a:t> </a:t>
              </a:r>
              <a:r>
                <a:rPr sz="2000" spc="-10" dirty="0">
                  <a:solidFill>
                    <a:srgbClr val="FFFFFF"/>
                  </a:solidFill>
                  <a:latin typeface="Trebuchet MS"/>
                  <a:cs typeface="Trebuchet MS"/>
                </a:rPr>
                <a:t>Spending)</a:t>
              </a:r>
              <a:endParaRPr sz="2000" dirty="0">
                <a:solidFill>
                  <a:srgbClr val="FFFFFF"/>
                </a:solidFill>
                <a:latin typeface="Trebuchet MS"/>
                <a:cs typeface="Trebuchet MS"/>
              </a:endParaRPr>
            </a:p>
            <a:p>
              <a:pPr marL="12700" marR="5080">
                <a:lnSpc>
                  <a:spcPct val="100000"/>
                </a:lnSpc>
                <a:spcBef>
                  <a:spcPts val="509"/>
                </a:spcBef>
              </a:pPr>
              <a:r>
                <a:rPr dirty="0">
                  <a:solidFill>
                    <a:srgbClr val="FFFFFF"/>
                  </a:solidFill>
                  <a:latin typeface="Trebuchet MS"/>
                  <a:cs typeface="Trebuchet MS"/>
                </a:rPr>
                <a:t>Airports facilitate </a:t>
              </a:r>
              <a:r>
                <a:rPr spc="-5" dirty="0">
                  <a:solidFill>
                    <a:srgbClr val="FFFFFF"/>
                  </a:solidFill>
                  <a:latin typeface="Trebuchet MS"/>
                  <a:cs typeface="Trebuchet MS"/>
                </a:rPr>
                <a:t>money </a:t>
              </a:r>
              <a:r>
                <a:rPr dirty="0">
                  <a:solidFill>
                    <a:srgbClr val="FFFFFF"/>
                  </a:solidFill>
                  <a:latin typeface="Trebuchet MS"/>
                  <a:cs typeface="Trebuchet MS"/>
                </a:rPr>
                <a:t>from out-of-state </a:t>
              </a:r>
              <a:r>
                <a:rPr spc="-5" dirty="0">
                  <a:solidFill>
                    <a:srgbClr val="FFFFFF"/>
                  </a:solidFill>
                  <a:latin typeface="Trebuchet MS"/>
                  <a:cs typeface="Trebuchet MS"/>
                </a:rPr>
                <a:t>being brought into Colorado. Impacts are </a:t>
              </a:r>
              <a:r>
                <a:rPr dirty="0">
                  <a:solidFill>
                    <a:srgbClr val="FFFFFF"/>
                  </a:solidFill>
                  <a:latin typeface="Trebuchet MS"/>
                  <a:cs typeface="Trebuchet MS"/>
                </a:rPr>
                <a:t>generated </a:t>
              </a:r>
              <a:r>
                <a:rPr spc="-5" dirty="0">
                  <a:solidFill>
                    <a:srgbClr val="FFFFFF"/>
                  </a:solidFill>
                  <a:latin typeface="Trebuchet MS"/>
                  <a:cs typeface="Trebuchet MS"/>
                </a:rPr>
                <a:t>by </a:t>
              </a:r>
              <a:r>
                <a:rPr lang="en-US" spc="-5" dirty="0">
                  <a:solidFill>
                    <a:srgbClr val="FFFFFF"/>
                  </a:solidFill>
                  <a:latin typeface="Trebuchet MS"/>
                  <a:cs typeface="Trebuchet MS"/>
                </a:rPr>
                <a:t>non-local</a:t>
              </a:r>
              <a:r>
                <a:rPr dirty="0">
                  <a:solidFill>
                    <a:srgbClr val="FFFFFF"/>
                  </a:solidFill>
                  <a:latin typeface="Trebuchet MS"/>
                  <a:cs typeface="Trebuchet MS"/>
                </a:rPr>
                <a:t> visitors </a:t>
              </a:r>
              <a:r>
                <a:rPr spc="-5" dirty="0">
                  <a:solidFill>
                    <a:srgbClr val="FFFFFF"/>
                  </a:solidFill>
                  <a:latin typeface="Trebuchet MS"/>
                  <a:cs typeface="Trebuchet MS"/>
                </a:rPr>
                <a:t>who arrive by air and </a:t>
              </a:r>
              <a:r>
                <a:rPr dirty="0">
                  <a:solidFill>
                    <a:srgbClr val="FFFFFF"/>
                  </a:solidFill>
                  <a:latin typeface="Trebuchet MS"/>
                  <a:cs typeface="Trebuchet MS"/>
                </a:rPr>
                <a:t>spend </a:t>
              </a:r>
              <a:r>
                <a:rPr spc="-5" dirty="0">
                  <a:solidFill>
                    <a:srgbClr val="FFFFFF"/>
                  </a:solidFill>
                  <a:latin typeface="Trebuchet MS"/>
                  <a:cs typeface="Trebuchet MS"/>
                </a:rPr>
                <a:t>money </a:t>
              </a:r>
              <a:r>
                <a:rPr dirty="0">
                  <a:solidFill>
                    <a:srgbClr val="FFFFFF"/>
                  </a:solidFill>
                  <a:latin typeface="Trebuchet MS"/>
                  <a:cs typeface="Trebuchet MS"/>
                </a:rPr>
                <a:t>off-airport </a:t>
              </a:r>
              <a:r>
                <a:rPr spc="-5" dirty="0">
                  <a:solidFill>
                    <a:srgbClr val="FFFFFF"/>
                  </a:solidFill>
                  <a:latin typeface="Trebuchet MS"/>
                  <a:cs typeface="Trebuchet MS"/>
                </a:rPr>
                <a:t>on  </a:t>
              </a:r>
              <a:r>
                <a:rPr dirty="0">
                  <a:solidFill>
                    <a:srgbClr val="FFFFFF"/>
                  </a:solidFill>
                  <a:latin typeface="Trebuchet MS"/>
                  <a:cs typeface="Trebuchet MS"/>
                </a:rPr>
                <a:t>lodging, retail, restaurants, </a:t>
              </a:r>
              <a:r>
                <a:rPr spc="-5" dirty="0">
                  <a:solidFill>
                    <a:srgbClr val="FFFFFF"/>
                  </a:solidFill>
                  <a:latin typeface="Trebuchet MS"/>
                  <a:cs typeface="Trebuchet MS"/>
                </a:rPr>
                <a:t>entertainment</a:t>
              </a:r>
              <a:r>
                <a:rPr lang="en-US" spc="-5" dirty="0">
                  <a:solidFill>
                    <a:srgbClr val="FFFFFF"/>
                  </a:solidFill>
                  <a:latin typeface="Trebuchet MS"/>
                  <a:cs typeface="Trebuchet MS"/>
                </a:rPr>
                <a:t>,</a:t>
              </a:r>
              <a:r>
                <a:rPr spc="-5" dirty="0">
                  <a:solidFill>
                    <a:srgbClr val="FFFFFF"/>
                  </a:solidFill>
                  <a:latin typeface="Trebuchet MS"/>
                  <a:cs typeface="Trebuchet MS"/>
                </a:rPr>
                <a:t> </a:t>
              </a:r>
              <a:r>
                <a:rPr dirty="0">
                  <a:solidFill>
                    <a:srgbClr val="FFFFFF"/>
                  </a:solidFill>
                  <a:latin typeface="Trebuchet MS"/>
                  <a:cs typeface="Trebuchet MS"/>
                </a:rPr>
                <a:t>and local </a:t>
              </a:r>
              <a:r>
                <a:rPr spc="-5" dirty="0">
                  <a:solidFill>
                    <a:srgbClr val="FFFFFF"/>
                  </a:solidFill>
                  <a:latin typeface="Trebuchet MS"/>
                  <a:cs typeface="Trebuchet MS"/>
                </a:rPr>
                <a:t>transportation. </a:t>
              </a:r>
              <a:endParaRPr dirty="0">
                <a:solidFill>
                  <a:srgbClr val="FFFFFF"/>
                </a:solidFill>
                <a:latin typeface="Trebuchet MS"/>
                <a:cs typeface="Trebuchet MS"/>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D47D-3F10-471C-BDB9-F2952CB59120}"/>
              </a:ext>
            </a:extLst>
          </p:cNvPr>
          <p:cNvSpPr>
            <a:spLocks noGrp="1"/>
          </p:cNvSpPr>
          <p:nvPr>
            <p:ph type="title"/>
          </p:nvPr>
        </p:nvSpPr>
        <p:spPr/>
        <p:txBody>
          <a:bodyPr/>
          <a:lstStyle/>
          <a:p>
            <a:r>
              <a:rPr lang="en-US" dirty="0"/>
              <a:t>Data Sources and Process Overview</a:t>
            </a:r>
          </a:p>
        </p:txBody>
      </p:sp>
      <p:pic>
        <p:nvPicPr>
          <p:cNvPr id="4" name="Picture 3">
            <a:extLst>
              <a:ext uri="{FF2B5EF4-FFF2-40B4-BE49-F238E27FC236}">
                <a16:creationId xmlns:a16="http://schemas.microsoft.com/office/drawing/2014/main" id="{F09D6CAA-5810-4B48-8190-3B37232AC15E}"/>
              </a:ext>
            </a:extLst>
          </p:cNvPr>
          <p:cNvPicPr/>
          <p:nvPr/>
        </p:nvPicPr>
        <p:blipFill>
          <a:blip r:embed="rId3" cstate="print">
            <a:extLst>
              <a:ext uri="{28A0092B-C50C-407E-A947-70E740481C1C}">
                <a14:useLocalDpi xmlns:a14="http://schemas.microsoft.com/office/drawing/2010/main"/>
              </a:ext>
            </a:extLst>
          </a:blip>
          <a:stretch>
            <a:fillRect/>
          </a:stretch>
        </p:blipFill>
        <p:spPr>
          <a:xfrm>
            <a:off x="197069" y="2072322"/>
            <a:ext cx="8749861" cy="3859848"/>
          </a:xfrm>
          <a:prstGeom prst="rect">
            <a:avLst/>
          </a:prstGeom>
        </p:spPr>
      </p:pic>
    </p:spTree>
    <p:extLst>
      <p:ext uri="{BB962C8B-B14F-4D97-AF65-F5344CB8AC3E}">
        <p14:creationId xmlns:p14="http://schemas.microsoft.com/office/powerpoint/2010/main" val="35120246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B578-D101-4B16-AF36-0CC4074E775C}"/>
              </a:ext>
            </a:extLst>
          </p:cNvPr>
          <p:cNvSpPr>
            <a:spLocks noGrp="1"/>
          </p:cNvSpPr>
          <p:nvPr>
            <p:ph type="title"/>
          </p:nvPr>
        </p:nvSpPr>
        <p:spPr/>
        <p:txBody>
          <a:bodyPr>
            <a:normAutofit fontScale="90000"/>
          </a:bodyPr>
          <a:lstStyle/>
          <a:p>
            <a:r>
              <a:rPr lang="en-US" dirty="0"/>
              <a:t>Economic Impacts of Off-Airport Air Cargo</a:t>
            </a:r>
          </a:p>
        </p:txBody>
      </p:sp>
      <p:sp>
        <p:nvSpPr>
          <p:cNvPr id="3" name="Content Placeholder 2">
            <a:extLst>
              <a:ext uri="{FF2B5EF4-FFF2-40B4-BE49-F238E27FC236}">
                <a16:creationId xmlns:a16="http://schemas.microsoft.com/office/drawing/2014/main" id="{3D08EB43-87F8-4D62-8882-E6C5B29DE69F}"/>
              </a:ext>
            </a:extLst>
          </p:cNvPr>
          <p:cNvSpPr>
            <a:spLocks noGrp="1"/>
          </p:cNvSpPr>
          <p:nvPr>
            <p:ph idx="1"/>
          </p:nvPr>
        </p:nvSpPr>
        <p:spPr/>
        <p:txBody>
          <a:bodyPr>
            <a:normAutofit/>
          </a:bodyPr>
          <a:lstStyle/>
          <a:p>
            <a:r>
              <a:rPr lang="en-US" sz="2400" dirty="0"/>
              <a:t>Analysis documents </a:t>
            </a:r>
            <a:r>
              <a:rPr lang="en-US" sz="2400" u="sng" dirty="0"/>
              <a:t>off-airport</a:t>
            </a:r>
            <a:r>
              <a:rPr lang="en-US" sz="2400" dirty="0"/>
              <a:t> impacts supported by air cargo services at airports</a:t>
            </a:r>
          </a:p>
          <a:p>
            <a:r>
              <a:rPr lang="en-US" sz="2400" dirty="0"/>
              <a:t>Analysis relies on data from a variety of sources including: </a:t>
            </a:r>
          </a:p>
          <a:p>
            <a:pPr lvl="1"/>
            <a:r>
              <a:rPr lang="en-US" sz="2000" dirty="0"/>
              <a:t>U.S. Census Bureau’s Foreign Trade Division (collected by </a:t>
            </a:r>
            <a:r>
              <a:rPr lang="en-US" sz="2000" dirty="0" err="1"/>
              <a:t>WISERTrade</a:t>
            </a:r>
            <a:r>
              <a:rPr lang="en-US" sz="2000" dirty="0"/>
              <a:t>) and the Freight Analysis Framework (FAF)</a:t>
            </a:r>
          </a:p>
          <a:p>
            <a:pPr lvl="1"/>
            <a:r>
              <a:rPr lang="en-US" sz="2000" dirty="0"/>
              <a:t>County-level economic output by industry sectors, assembled by IMPLAN from federal sources (primarily the U.S. Bureau of Economic Analysis [BEA])</a:t>
            </a:r>
          </a:p>
          <a:p>
            <a:r>
              <a:rPr lang="en-US" sz="2400" dirty="0"/>
              <a:t>Top industries reliant on air cargo include precision instruments and electronics</a:t>
            </a:r>
          </a:p>
        </p:txBody>
      </p:sp>
    </p:spTree>
    <p:extLst>
      <p:ext uri="{BB962C8B-B14F-4D97-AF65-F5344CB8AC3E}">
        <p14:creationId xmlns:p14="http://schemas.microsoft.com/office/powerpoint/2010/main" val="745535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F5BD-7782-46C6-8D7C-B46E95075C22}"/>
              </a:ext>
            </a:extLst>
          </p:cNvPr>
          <p:cNvSpPr>
            <a:spLocks noGrp="1"/>
          </p:cNvSpPr>
          <p:nvPr>
            <p:ph type="title"/>
          </p:nvPr>
        </p:nvSpPr>
        <p:spPr/>
        <p:txBody>
          <a:bodyPr>
            <a:normAutofit/>
          </a:bodyPr>
          <a:lstStyle/>
          <a:p>
            <a:r>
              <a:rPr lang="en-US" dirty="0"/>
              <a:t>Cargo Tonnage Produced by County</a:t>
            </a:r>
          </a:p>
        </p:txBody>
      </p:sp>
      <p:pic>
        <p:nvPicPr>
          <p:cNvPr id="4" name="Content Placeholder 3">
            <a:extLst>
              <a:ext uri="{FF2B5EF4-FFF2-40B4-BE49-F238E27FC236}">
                <a16:creationId xmlns:a16="http://schemas.microsoft.com/office/drawing/2014/main" id="{8152681B-CAEA-4DC4-ACD8-8EB7E94A9617}"/>
              </a:ext>
            </a:extLst>
          </p:cNvPr>
          <p:cNvPicPr>
            <a:picLocks noGrp="1"/>
          </p:cNvPicPr>
          <p:nvPr>
            <p:ph idx="1"/>
          </p:nvPr>
        </p:nvPicPr>
        <p:blipFill>
          <a:blip r:embed="rId3" cstate="print">
            <a:extLst>
              <a:ext uri="{28A0092B-C50C-407E-A947-70E740481C1C}">
                <a14:useLocalDpi xmlns:a14="http://schemas.microsoft.com/office/drawing/2010/main"/>
              </a:ext>
            </a:extLst>
          </a:blip>
          <a:stretch>
            <a:fillRect/>
          </a:stretch>
        </p:blipFill>
        <p:spPr>
          <a:xfrm>
            <a:off x="665269" y="1833836"/>
            <a:ext cx="7813462" cy="4443413"/>
          </a:xfrm>
          <a:prstGeom prst="rect">
            <a:avLst/>
          </a:prstGeom>
        </p:spPr>
      </p:pic>
      <p:sp>
        <p:nvSpPr>
          <p:cNvPr id="5" name="Rectangle 4">
            <a:extLst>
              <a:ext uri="{FF2B5EF4-FFF2-40B4-BE49-F238E27FC236}">
                <a16:creationId xmlns:a16="http://schemas.microsoft.com/office/drawing/2014/main" id="{811B30CF-39CC-4E05-966D-41922F02180F}"/>
              </a:ext>
            </a:extLst>
          </p:cNvPr>
          <p:cNvSpPr/>
          <p:nvPr/>
        </p:nvSpPr>
        <p:spPr>
          <a:xfrm>
            <a:off x="746222" y="6277249"/>
            <a:ext cx="7369078" cy="430887"/>
          </a:xfrm>
          <a:prstGeom prst="rect">
            <a:avLst/>
          </a:prstGeom>
        </p:spPr>
        <p:txBody>
          <a:bodyPr wrap="square">
            <a:spAutoFit/>
          </a:bodyPr>
          <a:lstStyle/>
          <a:p>
            <a:pPr lvl="0" algn="ctr" defTabSz="914400">
              <a:defRPr/>
            </a:pPr>
            <a:r>
              <a:rPr lang="en-US" sz="1100" i="1" dirty="0"/>
              <a:t>Sources: </a:t>
            </a:r>
            <a:r>
              <a:rPr lang="en-US" sz="1100" i="1" dirty="0" err="1"/>
              <a:t>WISERTrade</a:t>
            </a:r>
            <a:r>
              <a:rPr lang="en-US" sz="1100" i="1" dirty="0"/>
              <a:t> data from the U.S. Census Bureau Foreign Trade Division; FAF data from the BTS and Federal Highway Administration (FHWA), 2017; IMPLAN modeling system; calculations by EBP US, 2020</a:t>
            </a:r>
          </a:p>
        </p:txBody>
      </p:sp>
    </p:spTree>
    <p:extLst>
      <p:ext uri="{BB962C8B-B14F-4D97-AF65-F5344CB8AC3E}">
        <p14:creationId xmlns:p14="http://schemas.microsoft.com/office/powerpoint/2010/main" val="2365736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A1573-9BB3-41A0-8A73-A1DF07C2C23A}"/>
              </a:ext>
            </a:extLst>
          </p:cNvPr>
          <p:cNvSpPr>
            <a:spLocks noGrp="1"/>
          </p:cNvSpPr>
          <p:nvPr>
            <p:ph type="title"/>
          </p:nvPr>
        </p:nvSpPr>
        <p:spPr/>
        <p:txBody>
          <a:bodyPr/>
          <a:lstStyle/>
          <a:p>
            <a:r>
              <a:rPr lang="en-US" dirty="0"/>
              <a:t>Economic Impact Results</a:t>
            </a:r>
          </a:p>
        </p:txBody>
      </p:sp>
    </p:spTree>
    <p:extLst>
      <p:ext uri="{BB962C8B-B14F-4D97-AF65-F5344CB8AC3E}">
        <p14:creationId xmlns:p14="http://schemas.microsoft.com/office/powerpoint/2010/main" val="12317361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FDB0-6D6B-48F5-8BCB-18578F706289}"/>
              </a:ext>
            </a:extLst>
          </p:cNvPr>
          <p:cNvSpPr>
            <a:spLocks noGrp="1"/>
          </p:cNvSpPr>
          <p:nvPr>
            <p:ph type="title"/>
          </p:nvPr>
        </p:nvSpPr>
        <p:spPr/>
        <p:txBody>
          <a:bodyPr/>
          <a:lstStyle/>
          <a:p>
            <a:r>
              <a:rPr lang="en-US" b="1" dirty="0"/>
              <a:t>TOTAL</a:t>
            </a:r>
            <a:r>
              <a:rPr lang="en-US" dirty="0"/>
              <a:t> Statewide Aviation Impacts</a:t>
            </a:r>
          </a:p>
        </p:txBody>
      </p:sp>
      <p:pic>
        <p:nvPicPr>
          <p:cNvPr id="13" name="Picture 12">
            <a:extLst>
              <a:ext uri="{FF2B5EF4-FFF2-40B4-BE49-F238E27FC236}">
                <a16:creationId xmlns:a16="http://schemas.microsoft.com/office/drawing/2014/main" id="{9739FAED-7AEB-4055-9FF8-7D2393D555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92" y="2811519"/>
            <a:ext cx="2286000" cy="2286000"/>
          </a:xfrm>
          <a:prstGeom prst="rect">
            <a:avLst/>
          </a:prstGeom>
        </p:spPr>
      </p:pic>
      <p:pic>
        <p:nvPicPr>
          <p:cNvPr id="15" name="Picture 14">
            <a:extLst>
              <a:ext uri="{FF2B5EF4-FFF2-40B4-BE49-F238E27FC236}">
                <a16:creationId xmlns:a16="http://schemas.microsoft.com/office/drawing/2014/main" id="{FD4B27B2-7742-48A8-9E59-CC690B3283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163" y="2811519"/>
            <a:ext cx="2288538" cy="2286000"/>
          </a:xfrm>
          <a:prstGeom prst="rect">
            <a:avLst/>
          </a:prstGeom>
        </p:spPr>
      </p:pic>
      <p:pic>
        <p:nvPicPr>
          <p:cNvPr id="17" name="Picture 16">
            <a:extLst>
              <a:ext uri="{FF2B5EF4-FFF2-40B4-BE49-F238E27FC236}">
                <a16:creationId xmlns:a16="http://schemas.microsoft.com/office/drawing/2014/main" id="{63DF58F3-3A6F-4F62-AF02-F1E2201D9C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6376" y="2811519"/>
            <a:ext cx="2283463" cy="2286000"/>
          </a:xfrm>
          <a:prstGeom prst="rect">
            <a:avLst/>
          </a:prstGeom>
        </p:spPr>
      </p:pic>
      <p:pic>
        <p:nvPicPr>
          <p:cNvPr id="19" name="Picture 18">
            <a:extLst>
              <a:ext uri="{FF2B5EF4-FFF2-40B4-BE49-F238E27FC236}">
                <a16:creationId xmlns:a16="http://schemas.microsoft.com/office/drawing/2014/main" id="{D00710D7-D7F0-4556-BF31-916B6B6CA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41276" y="2811519"/>
            <a:ext cx="2286000" cy="2286000"/>
          </a:xfrm>
          <a:prstGeom prst="rect">
            <a:avLst/>
          </a:prstGeom>
        </p:spPr>
      </p:pic>
      <p:sp>
        <p:nvSpPr>
          <p:cNvPr id="5" name="TextBox 4">
            <a:extLst>
              <a:ext uri="{FF2B5EF4-FFF2-40B4-BE49-F238E27FC236}">
                <a16:creationId xmlns:a16="http://schemas.microsoft.com/office/drawing/2014/main" id="{EDD741D9-937F-4DBA-AFBB-9457657A4A2B}"/>
              </a:ext>
            </a:extLst>
          </p:cNvPr>
          <p:cNvSpPr txBox="1"/>
          <p:nvPr/>
        </p:nvSpPr>
        <p:spPr>
          <a:xfrm>
            <a:off x="635615" y="5471676"/>
            <a:ext cx="1029893" cy="508473"/>
          </a:xfrm>
          <a:prstGeom prst="rect">
            <a:avLst/>
          </a:prstGeom>
          <a:noFill/>
        </p:spPr>
        <p:txBody>
          <a:bodyPr wrap="square" rtlCol="0">
            <a:spAutoFit/>
          </a:bodyPr>
          <a:lstStyle/>
          <a:p>
            <a:pPr>
              <a:lnSpc>
                <a:spcPts val="3200"/>
              </a:lnSpc>
            </a:pPr>
            <a:r>
              <a:rPr lang="en-US" sz="3200" dirty="0">
                <a:solidFill>
                  <a:schemeClr val="bg1"/>
                </a:solidFill>
              </a:rPr>
              <a:t>JOBS</a:t>
            </a:r>
          </a:p>
        </p:txBody>
      </p:sp>
      <p:sp>
        <p:nvSpPr>
          <p:cNvPr id="12" name="TextBox 11">
            <a:extLst>
              <a:ext uri="{FF2B5EF4-FFF2-40B4-BE49-F238E27FC236}">
                <a16:creationId xmlns:a16="http://schemas.microsoft.com/office/drawing/2014/main" id="{DEF03800-565D-4286-9A51-C4EE4B6EF366}"/>
              </a:ext>
            </a:extLst>
          </p:cNvPr>
          <p:cNvSpPr txBox="1"/>
          <p:nvPr/>
        </p:nvSpPr>
        <p:spPr>
          <a:xfrm>
            <a:off x="6955576" y="5225454"/>
            <a:ext cx="2057400" cy="918841"/>
          </a:xfrm>
          <a:prstGeom prst="rect">
            <a:avLst/>
          </a:prstGeom>
          <a:noFill/>
        </p:spPr>
        <p:txBody>
          <a:bodyPr wrap="square" rtlCol="0">
            <a:spAutoFit/>
          </a:bodyPr>
          <a:lstStyle/>
          <a:p>
            <a:pPr algn="ctr">
              <a:lnSpc>
                <a:spcPts val="3200"/>
              </a:lnSpc>
            </a:pPr>
            <a:r>
              <a:rPr lang="en-US" sz="3200" dirty="0"/>
              <a:t>BUSINESS REVENUES</a:t>
            </a:r>
          </a:p>
        </p:txBody>
      </p:sp>
      <p:sp>
        <p:nvSpPr>
          <p:cNvPr id="18" name="TextBox 17">
            <a:extLst>
              <a:ext uri="{FF2B5EF4-FFF2-40B4-BE49-F238E27FC236}">
                <a16:creationId xmlns:a16="http://schemas.microsoft.com/office/drawing/2014/main" id="{23ED4384-E896-41F5-B9A2-B9063D09ABA9}"/>
              </a:ext>
            </a:extLst>
          </p:cNvPr>
          <p:cNvSpPr txBox="1"/>
          <p:nvPr/>
        </p:nvSpPr>
        <p:spPr>
          <a:xfrm>
            <a:off x="2591170" y="5453220"/>
            <a:ext cx="1614524" cy="508473"/>
          </a:xfrm>
          <a:prstGeom prst="rect">
            <a:avLst/>
          </a:prstGeom>
          <a:noFill/>
        </p:spPr>
        <p:txBody>
          <a:bodyPr wrap="square" rtlCol="0">
            <a:spAutoFit/>
          </a:bodyPr>
          <a:lstStyle/>
          <a:p>
            <a:pPr>
              <a:lnSpc>
                <a:spcPts val="3200"/>
              </a:lnSpc>
            </a:pPr>
            <a:r>
              <a:rPr lang="en-US" sz="3200" dirty="0">
                <a:solidFill>
                  <a:schemeClr val="accent3"/>
                </a:solidFill>
              </a:rPr>
              <a:t>PAYROLL</a:t>
            </a:r>
          </a:p>
        </p:txBody>
      </p:sp>
      <p:sp>
        <p:nvSpPr>
          <p:cNvPr id="11" name="TextBox 10">
            <a:extLst>
              <a:ext uri="{FF2B5EF4-FFF2-40B4-BE49-F238E27FC236}">
                <a16:creationId xmlns:a16="http://schemas.microsoft.com/office/drawing/2014/main" id="{1DC0C5D9-F0A4-4B6B-AD30-1F6DA844BB89}"/>
              </a:ext>
            </a:extLst>
          </p:cNvPr>
          <p:cNvSpPr txBox="1"/>
          <p:nvPr/>
        </p:nvSpPr>
        <p:spPr>
          <a:xfrm>
            <a:off x="357874" y="2239267"/>
            <a:ext cx="1585376" cy="584775"/>
          </a:xfrm>
          <a:prstGeom prst="rect">
            <a:avLst/>
          </a:prstGeom>
          <a:noFill/>
        </p:spPr>
        <p:txBody>
          <a:bodyPr wrap="square" rtlCol="0">
            <a:spAutoFit/>
          </a:bodyPr>
          <a:lstStyle/>
          <a:p>
            <a:pPr algn="ctr"/>
            <a:r>
              <a:rPr lang="en-US" sz="3200" b="1" dirty="0">
                <a:solidFill>
                  <a:schemeClr val="accent6"/>
                </a:solidFill>
              </a:rPr>
              <a:t>345,661 </a:t>
            </a:r>
          </a:p>
        </p:txBody>
      </p:sp>
      <p:sp>
        <p:nvSpPr>
          <p:cNvPr id="14" name="TextBox 13">
            <a:extLst>
              <a:ext uri="{FF2B5EF4-FFF2-40B4-BE49-F238E27FC236}">
                <a16:creationId xmlns:a16="http://schemas.microsoft.com/office/drawing/2014/main" id="{93261337-2C85-4D79-A4EC-0F5BE93A132C}"/>
              </a:ext>
            </a:extLst>
          </p:cNvPr>
          <p:cNvSpPr txBox="1"/>
          <p:nvPr/>
        </p:nvSpPr>
        <p:spPr>
          <a:xfrm>
            <a:off x="2591170" y="1983625"/>
            <a:ext cx="1614525" cy="1077218"/>
          </a:xfrm>
          <a:prstGeom prst="rect">
            <a:avLst/>
          </a:prstGeom>
          <a:noFill/>
        </p:spPr>
        <p:txBody>
          <a:bodyPr wrap="square" rtlCol="0">
            <a:spAutoFit/>
          </a:bodyPr>
          <a:lstStyle/>
          <a:p>
            <a:pPr algn="ctr"/>
            <a:r>
              <a:rPr lang="en-US" sz="3200" b="1" dirty="0">
                <a:solidFill>
                  <a:schemeClr val="accent6"/>
                </a:solidFill>
              </a:rPr>
              <a:t>$16.2 BILLION</a:t>
            </a:r>
          </a:p>
        </p:txBody>
      </p:sp>
      <p:sp>
        <p:nvSpPr>
          <p:cNvPr id="16" name="TextBox 15">
            <a:extLst>
              <a:ext uri="{FF2B5EF4-FFF2-40B4-BE49-F238E27FC236}">
                <a16:creationId xmlns:a16="http://schemas.microsoft.com/office/drawing/2014/main" id="{4F275A38-7709-4A24-B18E-8DC018143C0C}"/>
              </a:ext>
            </a:extLst>
          </p:cNvPr>
          <p:cNvSpPr txBox="1"/>
          <p:nvPr/>
        </p:nvSpPr>
        <p:spPr>
          <a:xfrm>
            <a:off x="4853615" y="1988130"/>
            <a:ext cx="1680891" cy="1077218"/>
          </a:xfrm>
          <a:prstGeom prst="rect">
            <a:avLst/>
          </a:prstGeom>
          <a:noFill/>
        </p:spPr>
        <p:txBody>
          <a:bodyPr wrap="square" rtlCol="0">
            <a:spAutoFit/>
          </a:bodyPr>
          <a:lstStyle/>
          <a:p>
            <a:pPr algn="ctr"/>
            <a:r>
              <a:rPr lang="en-US" sz="3200" b="1" dirty="0">
                <a:solidFill>
                  <a:schemeClr val="accent6"/>
                </a:solidFill>
              </a:rPr>
              <a:t>$27.0 BILLION</a:t>
            </a:r>
          </a:p>
        </p:txBody>
      </p:sp>
      <p:sp>
        <p:nvSpPr>
          <p:cNvPr id="20" name="TextBox 19">
            <a:extLst>
              <a:ext uri="{FF2B5EF4-FFF2-40B4-BE49-F238E27FC236}">
                <a16:creationId xmlns:a16="http://schemas.microsoft.com/office/drawing/2014/main" id="{14A38CDD-2262-45F0-8BFC-5B94728711EB}"/>
              </a:ext>
            </a:extLst>
          </p:cNvPr>
          <p:cNvSpPr txBox="1"/>
          <p:nvPr/>
        </p:nvSpPr>
        <p:spPr>
          <a:xfrm>
            <a:off x="7182426" y="1982151"/>
            <a:ext cx="1603700" cy="1077218"/>
          </a:xfrm>
          <a:prstGeom prst="rect">
            <a:avLst/>
          </a:prstGeom>
          <a:noFill/>
        </p:spPr>
        <p:txBody>
          <a:bodyPr wrap="square" rtlCol="0">
            <a:spAutoFit/>
          </a:bodyPr>
          <a:lstStyle/>
          <a:p>
            <a:pPr algn="ctr"/>
            <a:r>
              <a:rPr lang="en-US" sz="3200" b="1" dirty="0">
                <a:solidFill>
                  <a:schemeClr val="accent6"/>
                </a:solidFill>
              </a:rPr>
              <a:t>$48.6 BILLION</a:t>
            </a:r>
          </a:p>
        </p:txBody>
      </p:sp>
      <p:sp>
        <p:nvSpPr>
          <p:cNvPr id="21" name="TextBox 20">
            <a:extLst>
              <a:ext uri="{FF2B5EF4-FFF2-40B4-BE49-F238E27FC236}">
                <a16:creationId xmlns:a16="http://schemas.microsoft.com/office/drawing/2014/main" id="{5C464E10-A989-4663-B8CD-D510C9E94344}"/>
              </a:ext>
            </a:extLst>
          </p:cNvPr>
          <p:cNvSpPr txBox="1"/>
          <p:nvPr/>
        </p:nvSpPr>
        <p:spPr>
          <a:xfrm>
            <a:off x="4907485" y="5206998"/>
            <a:ext cx="1573149" cy="918841"/>
          </a:xfrm>
          <a:prstGeom prst="rect">
            <a:avLst/>
          </a:prstGeom>
          <a:noFill/>
        </p:spPr>
        <p:txBody>
          <a:bodyPr wrap="square" rtlCol="0">
            <a:spAutoFit/>
          </a:bodyPr>
          <a:lstStyle/>
          <a:p>
            <a:pPr algn="ctr">
              <a:lnSpc>
                <a:spcPts val="3200"/>
              </a:lnSpc>
            </a:pPr>
            <a:r>
              <a:rPr lang="en-US" sz="3200" dirty="0">
                <a:solidFill>
                  <a:schemeClr val="accent4"/>
                </a:solidFill>
              </a:rPr>
              <a:t>VALUE ADDED</a:t>
            </a:r>
          </a:p>
        </p:txBody>
      </p:sp>
      <p:sp>
        <p:nvSpPr>
          <p:cNvPr id="6" name="TextBox 5">
            <a:extLst>
              <a:ext uri="{FF2B5EF4-FFF2-40B4-BE49-F238E27FC236}">
                <a16:creationId xmlns:a16="http://schemas.microsoft.com/office/drawing/2014/main" id="{8E6AE3D7-5778-4A8D-9D27-C8A83FA721CF}"/>
              </a:ext>
            </a:extLst>
          </p:cNvPr>
          <p:cNvSpPr txBox="1"/>
          <p:nvPr/>
        </p:nvSpPr>
        <p:spPr>
          <a:xfrm>
            <a:off x="-20934" y="6166515"/>
            <a:ext cx="9127270" cy="523220"/>
          </a:xfrm>
          <a:prstGeom prst="rect">
            <a:avLst/>
          </a:prstGeom>
          <a:noFill/>
        </p:spPr>
        <p:txBody>
          <a:bodyPr wrap="square" rtlCol="0">
            <a:spAutoFit/>
          </a:bodyPr>
          <a:lstStyle/>
          <a:p>
            <a:pPr algn="ctr"/>
            <a:r>
              <a:rPr lang="en-US" sz="2800" i="1" dirty="0">
                <a:solidFill>
                  <a:schemeClr val="accent6"/>
                </a:solidFill>
                <a:latin typeface="Trebuchet MS" panose="020B0603020202020204" pitchFamily="34" charset="0"/>
              </a:rPr>
              <a:t>Including off-airport air cargo impacts of $4.4B</a:t>
            </a:r>
          </a:p>
        </p:txBody>
      </p:sp>
      <p:grpSp>
        <p:nvGrpSpPr>
          <p:cNvPr id="25" name="Group 24">
            <a:extLst>
              <a:ext uri="{FF2B5EF4-FFF2-40B4-BE49-F238E27FC236}">
                <a16:creationId xmlns:a16="http://schemas.microsoft.com/office/drawing/2014/main" id="{B6421CF6-425B-4E07-B138-434BFEE0C975}"/>
              </a:ext>
            </a:extLst>
          </p:cNvPr>
          <p:cNvGrpSpPr/>
          <p:nvPr/>
        </p:nvGrpSpPr>
        <p:grpSpPr>
          <a:xfrm>
            <a:off x="186398" y="2239267"/>
            <a:ext cx="2093188" cy="2858252"/>
            <a:chOff x="170839" y="2409482"/>
            <a:chExt cx="2093188" cy="2858252"/>
          </a:xfrm>
        </p:grpSpPr>
        <p:cxnSp>
          <p:nvCxnSpPr>
            <p:cNvPr id="22" name="Straight Connector 21">
              <a:extLst>
                <a:ext uri="{FF2B5EF4-FFF2-40B4-BE49-F238E27FC236}">
                  <a16:creationId xmlns:a16="http://schemas.microsoft.com/office/drawing/2014/main" id="{654E16DB-69CD-4A5D-86A8-50EC8798474A}"/>
                </a:ext>
              </a:extLst>
            </p:cNvPr>
            <p:cNvCxnSpPr/>
            <p:nvPr/>
          </p:nvCxnSpPr>
          <p:spPr>
            <a:xfrm>
              <a:off x="170839" y="5267734"/>
              <a:ext cx="20931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2B2ADBE-C934-4DA0-9494-BF5ED94668D6}"/>
                </a:ext>
              </a:extLst>
            </p:cNvPr>
            <p:cNvCxnSpPr/>
            <p:nvPr/>
          </p:nvCxnSpPr>
          <p:spPr>
            <a:xfrm flipV="1">
              <a:off x="2264027" y="2409482"/>
              <a:ext cx="0" cy="285825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458F4043-620C-4F1F-BF2A-72A1112608F9}"/>
              </a:ext>
            </a:extLst>
          </p:cNvPr>
          <p:cNvGrpSpPr/>
          <p:nvPr/>
        </p:nvGrpSpPr>
        <p:grpSpPr>
          <a:xfrm>
            <a:off x="2401414" y="2239267"/>
            <a:ext cx="2039903" cy="2858252"/>
            <a:chOff x="170839" y="2409482"/>
            <a:chExt cx="2093188" cy="2858252"/>
          </a:xfrm>
        </p:grpSpPr>
        <p:cxnSp>
          <p:nvCxnSpPr>
            <p:cNvPr id="27" name="Straight Connector 26">
              <a:extLst>
                <a:ext uri="{FF2B5EF4-FFF2-40B4-BE49-F238E27FC236}">
                  <a16:creationId xmlns:a16="http://schemas.microsoft.com/office/drawing/2014/main" id="{E2ACCDB3-F07A-4A5C-9085-A9471627D73B}"/>
                </a:ext>
              </a:extLst>
            </p:cNvPr>
            <p:cNvCxnSpPr/>
            <p:nvPr/>
          </p:nvCxnSpPr>
          <p:spPr>
            <a:xfrm>
              <a:off x="170839" y="5267734"/>
              <a:ext cx="209318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E08D0EAD-9E67-4038-A915-6D814C8EF5CD}"/>
                </a:ext>
              </a:extLst>
            </p:cNvPr>
            <p:cNvCxnSpPr/>
            <p:nvPr/>
          </p:nvCxnSpPr>
          <p:spPr>
            <a:xfrm flipV="1">
              <a:off x="2264027" y="2409482"/>
              <a:ext cx="0" cy="2858252"/>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F0202FC7-2C50-4577-9C7F-BB10883D75EF}"/>
              </a:ext>
            </a:extLst>
          </p:cNvPr>
          <p:cNvGrpSpPr/>
          <p:nvPr/>
        </p:nvGrpSpPr>
        <p:grpSpPr>
          <a:xfrm>
            <a:off x="4616375" y="2239267"/>
            <a:ext cx="2124278" cy="2858252"/>
            <a:chOff x="170839" y="2409482"/>
            <a:chExt cx="2093188" cy="2858252"/>
          </a:xfrm>
        </p:grpSpPr>
        <p:cxnSp>
          <p:nvCxnSpPr>
            <p:cNvPr id="30" name="Straight Connector 29">
              <a:extLst>
                <a:ext uri="{FF2B5EF4-FFF2-40B4-BE49-F238E27FC236}">
                  <a16:creationId xmlns:a16="http://schemas.microsoft.com/office/drawing/2014/main" id="{D5B82A0E-D321-4A2B-8EC0-F1DE349DC995}"/>
                </a:ext>
              </a:extLst>
            </p:cNvPr>
            <p:cNvCxnSpPr/>
            <p:nvPr/>
          </p:nvCxnSpPr>
          <p:spPr>
            <a:xfrm>
              <a:off x="170839" y="5267734"/>
              <a:ext cx="209318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FB4F50D3-AB69-4CE8-8418-EDE91798CF76}"/>
                </a:ext>
              </a:extLst>
            </p:cNvPr>
            <p:cNvCxnSpPr/>
            <p:nvPr/>
          </p:nvCxnSpPr>
          <p:spPr>
            <a:xfrm flipV="1">
              <a:off x="2264027" y="2409482"/>
              <a:ext cx="0" cy="2858252"/>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32" name="Group 31">
            <a:extLst>
              <a:ext uri="{FF2B5EF4-FFF2-40B4-BE49-F238E27FC236}">
                <a16:creationId xmlns:a16="http://schemas.microsoft.com/office/drawing/2014/main" id="{4A3DD98A-64A7-476B-9819-1C487813BEB4}"/>
              </a:ext>
            </a:extLst>
          </p:cNvPr>
          <p:cNvGrpSpPr/>
          <p:nvPr/>
        </p:nvGrpSpPr>
        <p:grpSpPr>
          <a:xfrm>
            <a:off x="6939668" y="2239267"/>
            <a:ext cx="2093188" cy="2858252"/>
            <a:chOff x="170839" y="2409482"/>
            <a:chExt cx="2093188" cy="2858252"/>
          </a:xfrm>
        </p:grpSpPr>
        <p:cxnSp>
          <p:nvCxnSpPr>
            <p:cNvPr id="33" name="Straight Connector 32">
              <a:extLst>
                <a:ext uri="{FF2B5EF4-FFF2-40B4-BE49-F238E27FC236}">
                  <a16:creationId xmlns:a16="http://schemas.microsoft.com/office/drawing/2014/main" id="{B9875EDE-7436-424B-B412-274FDCE92C04}"/>
                </a:ext>
              </a:extLst>
            </p:cNvPr>
            <p:cNvCxnSpPr/>
            <p:nvPr/>
          </p:nvCxnSpPr>
          <p:spPr>
            <a:xfrm>
              <a:off x="170839" y="5267734"/>
              <a:ext cx="2093188"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B2CC7F7-AD34-4037-A542-56BBFF4B08B3}"/>
                </a:ext>
              </a:extLst>
            </p:cNvPr>
            <p:cNvCxnSpPr/>
            <p:nvPr/>
          </p:nvCxnSpPr>
          <p:spPr>
            <a:xfrm flipV="1">
              <a:off x="2264027" y="2409482"/>
              <a:ext cx="0" cy="2858252"/>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181941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4ADC-BD3C-49A0-A0FB-67B1DA52102A}"/>
              </a:ext>
            </a:extLst>
          </p:cNvPr>
          <p:cNvSpPr>
            <a:spLocks noGrp="1"/>
          </p:cNvSpPr>
          <p:nvPr>
            <p:ph type="title"/>
          </p:nvPr>
        </p:nvSpPr>
        <p:spPr/>
        <p:txBody>
          <a:bodyPr>
            <a:normAutofit fontScale="90000"/>
          </a:bodyPr>
          <a:lstStyle/>
          <a:p>
            <a:r>
              <a:rPr lang="en-US" dirty="0"/>
              <a:t>Comparison of Statewide Study Results</a:t>
            </a:r>
          </a:p>
        </p:txBody>
      </p:sp>
      <p:graphicFrame>
        <p:nvGraphicFramePr>
          <p:cNvPr id="11" name="Table 10">
            <a:extLst>
              <a:ext uri="{FF2B5EF4-FFF2-40B4-BE49-F238E27FC236}">
                <a16:creationId xmlns:a16="http://schemas.microsoft.com/office/drawing/2014/main" id="{A6A962E9-957E-4A80-8BA1-54A3967EB77C}"/>
              </a:ext>
            </a:extLst>
          </p:cNvPr>
          <p:cNvGraphicFramePr>
            <a:graphicFrameLocks noGrp="1"/>
          </p:cNvGraphicFramePr>
          <p:nvPr>
            <p:extLst>
              <p:ext uri="{D42A27DB-BD31-4B8C-83A1-F6EECF244321}">
                <p14:modId xmlns:p14="http://schemas.microsoft.com/office/powerpoint/2010/main" val="488640099"/>
              </p:ext>
            </p:extLst>
          </p:nvPr>
        </p:nvGraphicFramePr>
        <p:xfrm>
          <a:off x="628650" y="2015413"/>
          <a:ext cx="7855115" cy="3611638"/>
        </p:xfrm>
        <a:graphic>
          <a:graphicData uri="http://schemas.openxmlformats.org/drawingml/2006/table">
            <a:tbl>
              <a:tblPr firstRow="1" bandRow="1">
                <a:tableStyleId>{BDBED569-4797-4DF1-A0F4-6AAB3CD982D8}</a:tableStyleId>
              </a:tblPr>
              <a:tblGrid>
                <a:gridCol w="1571023">
                  <a:extLst>
                    <a:ext uri="{9D8B030D-6E8A-4147-A177-3AD203B41FA5}">
                      <a16:colId xmlns:a16="http://schemas.microsoft.com/office/drawing/2014/main" val="66402025"/>
                    </a:ext>
                  </a:extLst>
                </a:gridCol>
                <a:gridCol w="1571023">
                  <a:extLst>
                    <a:ext uri="{9D8B030D-6E8A-4147-A177-3AD203B41FA5}">
                      <a16:colId xmlns:a16="http://schemas.microsoft.com/office/drawing/2014/main" val="1970243420"/>
                    </a:ext>
                  </a:extLst>
                </a:gridCol>
                <a:gridCol w="1571023">
                  <a:extLst>
                    <a:ext uri="{9D8B030D-6E8A-4147-A177-3AD203B41FA5}">
                      <a16:colId xmlns:a16="http://schemas.microsoft.com/office/drawing/2014/main" val="2498126774"/>
                    </a:ext>
                  </a:extLst>
                </a:gridCol>
                <a:gridCol w="1571023">
                  <a:extLst>
                    <a:ext uri="{9D8B030D-6E8A-4147-A177-3AD203B41FA5}">
                      <a16:colId xmlns:a16="http://schemas.microsoft.com/office/drawing/2014/main" val="4282481498"/>
                    </a:ext>
                  </a:extLst>
                </a:gridCol>
                <a:gridCol w="1571023">
                  <a:extLst>
                    <a:ext uri="{9D8B030D-6E8A-4147-A177-3AD203B41FA5}">
                      <a16:colId xmlns:a16="http://schemas.microsoft.com/office/drawing/2014/main" val="1205027857"/>
                    </a:ext>
                  </a:extLst>
                </a:gridCol>
              </a:tblGrid>
              <a:tr h="622709">
                <a:tc>
                  <a:txBody>
                    <a:bodyPr/>
                    <a:lstStyle/>
                    <a:p>
                      <a:endParaRPr lang="en-US" sz="2200" dirty="0">
                        <a:solidFill>
                          <a:schemeClr val="bg2"/>
                        </a:solidFill>
                        <a:latin typeface="Trebuchet MS" panose="020B0603020202020204" pitchFamily="34" charset="0"/>
                      </a:endParaRPr>
                    </a:p>
                  </a:txBody>
                  <a:tcPr marL="113044" marR="113044" marT="56522" marB="56522">
                    <a:solidFill>
                      <a:schemeClr val="accent3"/>
                    </a:solidFill>
                  </a:tcPr>
                </a:tc>
                <a:tc>
                  <a:txBody>
                    <a:bodyPr/>
                    <a:lstStyle/>
                    <a:p>
                      <a:pPr algn="ctr"/>
                      <a:r>
                        <a:rPr lang="en-US" sz="2200" dirty="0">
                          <a:solidFill>
                            <a:schemeClr val="bg2"/>
                          </a:solidFill>
                          <a:latin typeface="Trebuchet MS" panose="020B0603020202020204" pitchFamily="34" charset="0"/>
                        </a:rPr>
                        <a:t>Data Year 2013</a:t>
                      </a:r>
                    </a:p>
                  </a:txBody>
                  <a:tcPr marL="113044" marR="113044" marT="56522" marB="56522" anchor="b">
                    <a:solidFill>
                      <a:schemeClr val="accent3"/>
                    </a:solidFill>
                  </a:tcPr>
                </a:tc>
                <a:tc>
                  <a:txBody>
                    <a:bodyPr/>
                    <a:lstStyle/>
                    <a:p>
                      <a:pPr algn="ctr"/>
                      <a:r>
                        <a:rPr lang="en-US" sz="2200" dirty="0">
                          <a:solidFill>
                            <a:schemeClr val="bg2"/>
                          </a:solidFill>
                          <a:latin typeface="Trebuchet MS" panose="020B0603020202020204" pitchFamily="34" charset="0"/>
                        </a:rPr>
                        <a:t>Data Year 2018</a:t>
                      </a:r>
                    </a:p>
                  </a:txBody>
                  <a:tcPr marL="113044" marR="113044" marT="56522" marB="56522" anchor="b">
                    <a:solidFill>
                      <a:schemeClr val="accent3"/>
                    </a:solidFill>
                  </a:tcPr>
                </a:tc>
                <a:tc>
                  <a:txBody>
                    <a:bodyPr/>
                    <a:lstStyle/>
                    <a:p>
                      <a:pPr algn="ctr"/>
                      <a:r>
                        <a:rPr lang="en-US" sz="2200" dirty="0">
                          <a:solidFill>
                            <a:schemeClr val="bg2"/>
                          </a:solidFill>
                          <a:latin typeface="Trebuchet MS" panose="020B0603020202020204" pitchFamily="34" charset="0"/>
                        </a:rPr>
                        <a:t>Change (#)</a:t>
                      </a:r>
                    </a:p>
                  </a:txBody>
                  <a:tcPr marL="113044" marR="113044" marT="56522" marB="56522" anchor="b">
                    <a:solidFill>
                      <a:schemeClr val="accent3"/>
                    </a:solidFill>
                  </a:tcPr>
                </a:tc>
                <a:tc>
                  <a:txBody>
                    <a:bodyPr/>
                    <a:lstStyle/>
                    <a:p>
                      <a:pPr algn="ctr"/>
                      <a:r>
                        <a:rPr lang="en-US" sz="2200" dirty="0">
                          <a:solidFill>
                            <a:schemeClr val="bg2"/>
                          </a:solidFill>
                          <a:latin typeface="Trebuchet MS" panose="020B0603020202020204" pitchFamily="34" charset="0"/>
                        </a:rPr>
                        <a:t>Change (%)</a:t>
                      </a:r>
                    </a:p>
                  </a:txBody>
                  <a:tcPr marL="113044" marR="113044" marT="56522" marB="56522" anchor="b">
                    <a:solidFill>
                      <a:schemeClr val="accent3"/>
                    </a:solidFill>
                  </a:tcPr>
                </a:tc>
                <a:extLst>
                  <a:ext uri="{0D108BD9-81ED-4DB2-BD59-A6C34878D82A}">
                    <a16:rowId xmlns:a16="http://schemas.microsoft.com/office/drawing/2014/main" val="3640753085"/>
                  </a:ext>
                </a:extLst>
              </a:tr>
              <a:tr h="622709">
                <a:tc>
                  <a:txBody>
                    <a:bodyPr/>
                    <a:lstStyle/>
                    <a:p>
                      <a:r>
                        <a:rPr lang="en-US" sz="2200" b="1" dirty="0">
                          <a:solidFill>
                            <a:schemeClr val="accent6">
                              <a:lumMod val="50000"/>
                            </a:schemeClr>
                          </a:solidFill>
                          <a:latin typeface="Trebuchet MS" panose="020B0603020202020204" pitchFamily="34" charset="0"/>
                        </a:rPr>
                        <a:t>Jobs</a:t>
                      </a:r>
                    </a:p>
                  </a:txBody>
                  <a:tcPr marL="113044" marR="113044" marT="56522" marB="56522" anchor="ctr">
                    <a:solidFill>
                      <a:schemeClr val="accent6">
                        <a:lumMod val="40000"/>
                        <a:lumOff val="60000"/>
                        <a:alpha val="20000"/>
                      </a:schemeClr>
                    </a:solidFill>
                  </a:tcPr>
                </a:tc>
                <a:tc>
                  <a:txBody>
                    <a:bodyPr/>
                    <a:lstStyle/>
                    <a:p>
                      <a:pPr algn="r"/>
                      <a:r>
                        <a:rPr lang="en-US" sz="2200" dirty="0">
                          <a:solidFill>
                            <a:schemeClr val="accent6">
                              <a:lumMod val="50000"/>
                            </a:schemeClr>
                          </a:solidFill>
                          <a:latin typeface="Trebuchet MS" panose="020B0603020202020204" pitchFamily="34" charset="0"/>
                        </a:rPr>
                        <a:t> 265,701 </a:t>
                      </a:r>
                    </a:p>
                  </a:txBody>
                  <a:tcPr marL="113044" marR="113044" marT="56522" marB="56522" anchor="ctr">
                    <a:solidFill>
                      <a:schemeClr val="accent6">
                        <a:lumMod val="40000"/>
                        <a:lumOff val="60000"/>
                        <a:alpha val="20000"/>
                      </a:schemeClr>
                    </a:solidFill>
                  </a:tcPr>
                </a:tc>
                <a:tc>
                  <a:txBody>
                    <a:bodyPr/>
                    <a:lstStyle/>
                    <a:p>
                      <a:pPr algn="r"/>
                      <a:r>
                        <a:rPr lang="en-US" sz="2200" b="1" dirty="0">
                          <a:solidFill>
                            <a:schemeClr val="accent6">
                              <a:lumMod val="50000"/>
                            </a:schemeClr>
                          </a:solidFill>
                          <a:latin typeface="Trebuchet MS" panose="020B0603020202020204" pitchFamily="34" charset="0"/>
                        </a:rPr>
                        <a:t> 345,661 </a:t>
                      </a:r>
                    </a:p>
                  </a:txBody>
                  <a:tcPr marL="113044" marR="113044" marT="56522" marB="56522" anchor="ctr">
                    <a:solidFill>
                      <a:schemeClr val="accent6">
                        <a:lumMod val="40000"/>
                        <a:lumOff val="60000"/>
                        <a:alpha val="20000"/>
                      </a:schemeClr>
                    </a:solidFill>
                  </a:tcPr>
                </a:tc>
                <a:tc>
                  <a:txBody>
                    <a:bodyPr/>
                    <a:lstStyle/>
                    <a:p>
                      <a:pPr algn="r"/>
                      <a:r>
                        <a:rPr lang="en-US" sz="2200" dirty="0">
                          <a:solidFill>
                            <a:srgbClr val="00B050"/>
                          </a:solidFill>
                          <a:latin typeface="Trebuchet MS" panose="020B0603020202020204" pitchFamily="34" charset="0"/>
                        </a:rPr>
                        <a:t>79,959</a:t>
                      </a:r>
                    </a:p>
                  </a:txBody>
                  <a:tcPr marL="113044" marR="113044" marT="56522" marB="56522" anchor="ctr">
                    <a:solidFill>
                      <a:schemeClr val="accent6">
                        <a:lumMod val="40000"/>
                        <a:lumOff val="60000"/>
                        <a:alpha val="20000"/>
                      </a:schemeClr>
                    </a:solidFill>
                  </a:tcPr>
                </a:tc>
                <a:tc>
                  <a:txBody>
                    <a:bodyPr/>
                    <a:lstStyle/>
                    <a:p>
                      <a:pPr algn="r"/>
                      <a:r>
                        <a:rPr lang="en-US" sz="2200" dirty="0">
                          <a:solidFill>
                            <a:srgbClr val="00B050"/>
                          </a:solidFill>
                          <a:latin typeface="Trebuchet MS" panose="020B0603020202020204" pitchFamily="34" charset="0"/>
                        </a:rPr>
                        <a:t>30%</a:t>
                      </a:r>
                    </a:p>
                  </a:txBody>
                  <a:tcPr marL="113044" marR="113044" marT="56522" marB="56522" anchor="ctr">
                    <a:solidFill>
                      <a:schemeClr val="accent6">
                        <a:lumMod val="40000"/>
                        <a:lumOff val="60000"/>
                        <a:alpha val="20000"/>
                      </a:schemeClr>
                    </a:solidFill>
                  </a:tcPr>
                </a:tc>
                <a:extLst>
                  <a:ext uri="{0D108BD9-81ED-4DB2-BD59-A6C34878D82A}">
                    <a16:rowId xmlns:a16="http://schemas.microsoft.com/office/drawing/2014/main" val="468843236"/>
                  </a:ext>
                </a:extLst>
              </a:tr>
              <a:tr h="622709">
                <a:tc>
                  <a:txBody>
                    <a:bodyPr/>
                    <a:lstStyle/>
                    <a:p>
                      <a:r>
                        <a:rPr lang="en-US" sz="2200" b="1" dirty="0">
                          <a:solidFill>
                            <a:schemeClr val="accent6">
                              <a:lumMod val="50000"/>
                            </a:schemeClr>
                          </a:solidFill>
                          <a:latin typeface="Trebuchet MS" panose="020B0603020202020204" pitchFamily="34" charset="0"/>
                        </a:rPr>
                        <a:t>Payroll</a:t>
                      </a:r>
                    </a:p>
                  </a:txBody>
                  <a:tcPr marL="113044" marR="113044" marT="56522" marB="56522" anchor="ctr"/>
                </a:tc>
                <a:tc>
                  <a:txBody>
                    <a:bodyPr/>
                    <a:lstStyle/>
                    <a:p>
                      <a:pPr algn="r"/>
                      <a:r>
                        <a:rPr lang="en-US" sz="2200" dirty="0">
                          <a:solidFill>
                            <a:schemeClr val="accent6">
                              <a:lumMod val="50000"/>
                            </a:schemeClr>
                          </a:solidFill>
                          <a:latin typeface="Trebuchet MS" panose="020B0603020202020204" pitchFamily="34" charset="0"/>
                        </a:rPr>
                        <a:t>$12.6B</a:t>
                      </a:r>
                    </a:p>
                  </a:txBody>
                  <a:tcPr marL="113044" marR="113044" marT="56522" marB="56522" anchor="ctr"/>
                </a:tc>
                <a:tc>
                  <a:txBody>
                    <a:bodyPr/>
                    <a:lstStyle/>
                    <a:p>
                      <a:pPr algn="r"/>
                      <a:r>
                        <a:rPr lang="en-US" sz="2200" b="1" dirty="0">
                          <a:solidFill>
                            <a:schemeClr val="accent6">
                              <a:lumMod val="50000"/>
                            </a:schemeClr>
                          </a:solidFill>
                          <a:latin typeface="Trebuchet MS" panose="020B0603020202020204" pitchFamily="34" charset="0"/>
                        </a:rPr>
                        <a:t>$16.2B</a:t>
                      </a:r>
                    </a:p>
                  </a:txBody>
                  <a:tcPr marL="113044" marR="113044" marT="56522" marB="56522" anchor="ctr"/>
                </a:tc>
                <a:tc>
                  <a:txBody>
                    <a:bodyPr/>
                    <a:lstStyle/>
                    <a:p>
                      <a:pPr algn="r"/>
                      <a:r>
                        <a:rPr lang="en-US" sz="2200" dirty="0">
                          <a:solidFill>
                            <a:srgbClr val="00B050"/>
                          </a:solidFill>
                          <a:latin typeface="Trebuchet MS" panose="020B0603020202020204" pitchFamily="34" charset="0"/>
                        </a:rPr>
                        <a:t>$3.6B</a:t>
                      </a:r>
                    </a:p>
                  </a:txBody>
                  <a:tcPr marL="113044" marR="113044" marT="56522" marB="56522" anchor="ctr"/>
                </a:tc>
                <a:tc>
                  <a:txBody>
                    <a:bodyPr/>
                    <a:lstStyle/>
                    <a:p>
                      <a:pPr algn="r"/>
                      <a:r>
                        <a:rPr lang="en-US" sz="2200" dirty="0">
                          <a:solidFill>
                            <a:srgbClr val="00B050"/>
                          </a:solidFill>
                          <a:latin typeface="Trebuchet MS" panose="020B0603020202020204" pitchFamily="34" charset="0"/>
                        </a:rPr>
                        <a:t>29%</a:t>
                      </a:r>
                    </a:p>
                  </a:txBody>
                  <a:tcPr marL="113044" marR="113044" marT="56522" marB="56522" anchor="ctr"/>
                </a:tc>
                <a:extLst>
                  <a:ext uri="{0D108BD9-81ED-4DB2-BD59-A6C34878D82A}">
                    <a16:rowId xmlns:a16="http://schemas.microsoft.com/office/drawing/2014/main" val="1231714673"/>
                  </a:ext>
                </a:extLst>
              </a:tr>
              <a:tr h="791308">
                <a:tc>
                  <a:txBody>
                    <a:bodyPr/>
                    <a:lstStyle/>
                    <a:p>
                      <a:r>
                        <a:rPr lang="en-US" sz="2200" b="1" dirty="0">
                          <a:solidFill>
                            <a:schemeClr val="accent6">
                              <a:lumMod val="50000"/>
                            </a:schemeClr>
                          </a:solidFill>
                          <a:latin typeface="Trebuchet MS" panose="020B0603020202020204" pitchFamily="34" charset="0"/>
                        </a:rPr>
                        <a:t>Value Added</a:t>
                      </a:r>
                    </a:p>
                  </a:txBody>
                  <a:tcPr marL="113044" marR="113044" marT="56522" marB="56522" anchor="ctr">
                    <a:solidFill>
                      <a:schemeClr val="accent6">
                        <a:lumMod val="40000"/>
                        <a:lumOff val="60000"/>
                        <a:alpha val="20000"/>
                      </a:schemeClr>
                    </a:solidFill>
                  </a:tcPr>
                </a:tc>
                <a:tc>
                  <a:txBody>
                    <a:bodyPr/>
                    <a:lstStyle/>
                    <a:p>
                      <a:pPr algn="r"/>
                      <a:r>
                        <a:rPr lang="en-US" sz="2200" dirty="0">
                          <a:solidFill>
                            <a:schemeClr val="accent6">
                              <a:lumMod val="50000"/>
                            </a:schemeClr>
                          </a:solidFill>
                          <a:latin typeface="Trebuchet MS" panose="020B0603020202020204" pitchFamily="34" charset="0"/>
                        </a:rPr>
                        <a:t>N/A</a:t>
                      </a:r>
                    </a:p>
                  </a:txBody>
                  <a:tcPr marL="113044" marR="113044" marT="56522" marB="56522" anchor="ctr">
                    <a:solidFill>
                      <a:schemeClr val="accent6">
                        <a:lumMod val="40000"/>
                        <a:lumOff val="60000"/>
                        <a:alpha val="20000"/>
                      </a:schemeClr>
                    </a:solidFill>
                  </a:tcPr>
                </a:tc>
                <a:tc>
                  <a:txBody>
                    <a:bodyPr/>
                    <a:lstStyle/>
                    <a:p>
                      <a:pPr algn="r"/>
                      <a:r>
                        <a:rPr lang="en-US" sz="2200" b="1" dirty="0">
                          <a:solidFill>
                            <a:schemeClr val="accent6">
                              <a:lumMod val="50000"/>
                            </a:schemeClr>
                          </a:solidFill>
                          <a:latin typeface="Trebuchet MS" panose="020B0603020202020204" pitchFamily="34" charset="0"/>
                        </a:rPr>
                        <a:t>$27.0B</a:t>
                      </a:r>
                    </a:p>
                  </a:txBody>
                  <a:tcPr marL="113044" marR="113044" marT="56522" marB="56522" anchor="ctr">
                    <a:solidFill>
                      <a:schemeClr val="accent6">
                        <a:lumMod val="40000"/>
                        <a:lumOff val="60000"/>
                        <a:alpha val="20000"/>
                      </a:schemeClr>
                    </a:solidFill>
                  </a:tcPr>
                </a:tc>
                <a:tc>
                  <a:txBody>
                    <a:bodyPr/>
                    <a:lstStyle/>
                    <a:p>
                      <a:pPr algn="r"/>
                      <a:r>
                        <a:rPr lang="en-US" sz="2200" dirty="0">
                          <a:solidFill>
                            <a:schemeClr val="accent6">
                              <a:lumMod val="50000"/>
                            </a:schemeClr>
                          </a:solidFill>
                          <a:latin typeface="Trebuchet MS" panose="020B0603020202020204" pitchFamily="34" charset="0"/>
                        </a:rPr>
                        <a:t>N/A</a:t>
                      </a:r>
                    </a:p>
                  </a:txBody>
                  <a:tcPr marL="113044" marR="113044" marT="56522" marB="56522" anchor="ctr">
                    <a:solidFill>
                      <a:schemeClr val="accent6">
                        <a:lumMod val="40000"/>
                        <a:lumOff val="60000"/>
                        <a:alpha val="20000"/>
                      </a:schemeClr>
                    </a:solidFill>
                  </a:tcPr>
                </a:tc>
                <a:tc>
                  <a:txBody>
                    <a:bodyPr/>
                    <a:lstStyle/>
                    <a:p>
                      <a:pPr algn="r"/>
                      <a:r>
                        <a:rPr lang="en-US" sz="2200" dirty="0">
                          <a:solidFill>
                            <a:schemeClr val="accent6">
                              <a:lumMod val="50000"/>
                            </a:schemeClr>
                          </a:solidFill>
                          <a:latin typeface="Trebuchet MS" panose="020B0603020202020204" pitchFamily="34" charset="0"/>
                        </a:rPr>
                        <a:t>N/A</a:t>
                      </a:r>
                    </a:p>
                  </a:txBody>
                  <a:tcPr marL="113044" marR="113044" marT="56522" marB="56522" anchor="ctr">
                    <a:solidFill>
                      <a:schemeClr val="accent6">
                        <a:lumMod val="40000"/>
                        <a:lumOff val="60000"/>
                        <a:alpha val="20000"/>
                      </a:schemeClr>
                    </a:solidFill>
                  </a:tcPr>
                </a:tc>
                <a:extLst>
                  <a:ext uri="{0D108BD9-81ED-4DB2-BD59-A6C34878D82A}">
                    <a16:rowId xmlns:a16="http://schemas.microsoft.com/office/drawing/2014/main" val="3314602501"/>
                  </a:ext>
                </a:extLst>
              </a:tr>
              <a:tr h="791308">
                <a:tc>
                  <a:txBody>
                    <a:bodyPr/>
                    <a:lstStyle/>
                    <a:p>
                      <a:r>
                        <a:rPr lang="en-US" sz="2200" b="1" dirty="0">
                          <a:solidFill>
                            <a:schemeClr val="accent6">
                              <a:lumMod val="50000"/>
                            </a:schemeClr>
                          </a:solidFill>
                          <a:latin typeface="Trebuchet MS" panose="020B0603020202020204" pitchFamily="34" charset="0"/>
                        </a:rPr>
                        <a:t>Business Revenues</a:t>
                      </a:r>
                    </a:p>
                  </a:txBody>
                  <a:tcPr marL="113044" marR="113044" marT="56522" marB="56522" anchor="ctr"/>
                </a:tc>
                <a:tc>
                  <a:txBody>
                    <a:bodyPr/>
                    <a:lstStyle/>
                    <a:p>
                      <a:pPr algn="r"/>
                      <a:r>
                        <a:rPr lang="en-US" sz="2200" dirty="0">
                          <a:solidFill>
                            <a:schemeClr val="accent6">
                              <a:lumMod val="50000"/>
                            </a:schemeClr>
                          </a:solidFill>
                          <a:latin typeface="Trebuchet MS" panose="020B0603020202020204" pitchFamily="34" charset="0"/>
                        </a:rPr>
                        <a:t>$36.7B</a:t>
                      </a:r>
                    </a:p>
                  </a:txBody>
                  <a:tcPr marL="113044" marR="113044" marT="56522" marB="56522" anchor="ctr"/>
                </a:tc>
                <a:tc>
                  <a:txBody>
                    <a:bodyPr/>
                    <a:lstStyle/>
                    <a:p>
                      <a:pPr algn="r"/>
                      <a:r>
                        <a:rPr lang="en-US" sz="2200" b="1" dirty="0">
                          <a:solidFill>
                            <a:schemeClr val="accent6">
                              <a:lumMod val="50000"/>
                            </a:schemeClr>
                          </a:solidFill>
                          <a:latin typeface="Trebuchet MS" panose="020B0603020202020204" pitchFamily="34" charset="0"/>
                        </a:rPr>
                        <a:t>$48.6B</a:t>
                      </a:r>
                    </a:p>
                  </a:txBody>
                  <a:tcPr marL="113044" marR="113044" marT="56522" marB="56522" anchor="ctr"/>
                </a:tc>
                <a:tc>
                  <a:txBody>
                    <a:bodyPr/>
                    <a:lstStyle/>
                    <a:p>
                      <a:pPr algn="r"/>
                      <a:r>
                        <a:rPr lang="en-US" sz="2200" dirty="0">
                          <a:solidFill>
                            <a:srgbClr val="00B050"/>
                          </a:solidFill>
                          <a:latin typeface="Trebuchet MS" panose="020B0603020202020204" pitchFamily="34" charset="0"/>
                        </a:rPr>
                        <a:t>$11.9B</a:t>
                      </a:r>
                    </a:p>
                  </a:txBody>
                  <a:tcPr marL="113044" marR="113044" marT="56522" marB="56522" anchor="ctr"/>
                </a:tc>
                <a:tc>
                  <a:txBody>
                    <a:bodyPr/>
                    <a:lstStyle/>
                    <a:p>
                      <a:pPr algn="r"/>
                      <a:r>
                        <a:rPr lang="en-US" sz="2200" dirty="0">
                          <a:solidFill>
                            <a:srgbClr val="00B050"/>
                          </a:solidFill>
                          <a:latin typeface="Trebuchet MS" panose="020B0603020202020204" pitchFamily="34" charset="0"/>
                        </a:rPr>
                        <a:t>32%</a:t>
                      </a:r>
                    </a:p>
                  </a:txBody>
                  <a:tcPr marL="113044" marR="113044" marT="56522" marB="56522" anchor="ctr"/>
                </a:tc>
                <a:extLst>
                  <a:ext uri="{0D108BD9-81ED-4DB2-BD59-A6C34878D82A}">
                    <a16:rowId xmlns:a16="http://schemas.microsoft.com/office/drawing/2014/main" val="3829837094"/>
                  </a:ext>
                </a:extLst>
              </a:tr>
            </a:tbl>
          </a:graphicData>
        </a:graphic>
      </p:graphicFrame>
      <p:grpSp>
        <p:nvGrpSpPr>
          <p:cNvPr id="6" name="Group 5">
            <a:extLst>
              <a:ext uri="{FF2B5EF4-FFF2-40B4-BE49-F238E27FC236}">
                <a16:creationId xmlns:a16="http://schemas.microsoft.com/office/drawing/2014/main" id="{7F4CD1F3-9CD7-44C8-93BD-9098E6838FB9}"/>
              </a:ext>
            </a:extLst>
          </p:cNvPr>
          <p:cNvGrpSpPr/>
          <p:nvPr/>
        </p:nvGrpSpPr>
        <p:grpSpPr>
          <a:xfrm>
            <a:off x="5444159" y="2942175"/>
            <a:ext cx="365760" cy="365760"/>
            <a:chOff x="806171" y="6109580"/>
            <a:chExt cx="612742" cy="612742"/>
          </a:xfrm>
        </p:grpSpPr>
        <p:sp>
          <p:nvSpPr>
            <p:cNvPr id="5" name="Oval 4">
              <a:extLst>
                <a:ext uri="{FF2B5EF4-FFF2-40B4-BE49-F238E27FC236}">
                  <a16:creationId xmlns:a16="http://schemas.microsoft.com/office/drawing/2014/main" id="{E81CC107-C156-4A8E-8761-F2B3F2BCAA37}"/>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202F3253-8C9D-4B83-9512-E362D06BC45E}"/>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B1D6921B-C26E-4963-8F85-EC112CD2FFE1}"/>
              </a:ext>
            </a:extLst>
          </p:cNvPr>
          <p:cNvGrpSpPr/>
          <p:nvPr/>
        </p:nvGrpSpPr>
        <p:grpSpPr>
          <a:xfrm>
            <a:off x="5444159" y="3557967"/>
            <a:ext cx="365760" cy="365760"/>
            <a:chOff x="806171" y="6109580"/>
            <a:chExt cx="612742" cy="612742"/>
          </a:xfrm>
        </p:grpSpPr>
        <p:sp>
          <p:nvSpPr>
            <p:cNvPr id="9" name="Oval 8">
              <a:extLst>
                <a:ext uri="{FF2B5EF4-FFF2-40B4-BE49-F238E27FC236}">
                  <a16:creationId xmlns:a16="http://schemas.microsoft.com/office/drawing/2014/main" id="{57EC975E-DCC2-4D89-BDAB-89AC87F27230}"/>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3EC7295B-F09F-4977-9297-93BDFD06A23A}"/>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B4D3E34-AA7C-4A1B-9731-E70F8903094F}"/>
              </a:ext>
            </a:extLst>
          </p:cNvPr>
          <p:cNvGrpSpPr/>
          <p:nvPr/>
        </p:nvGrpSpPr>
        <p:grpSpPr>
          <a:xfrm>
            <a:off x="5444159" y="5048974"/>
            <a:ext cx="365760" cy="365760"/>
            <a:chOff x="806171" y="6109580"/>
            <a:chExt cx="612742" cy="612742"/>
          </a:xfrm>
        </p:grpSpPr>
        <p:sp>
          <p:nvSpPr>
            <p:cNvPr id="13" name="Oval 12">
              <a:extLst>
                <a:ext uri="{FF2B5EF4-FFF2-40B4-BE49-F238E27FC236}">
                  <a16:creationId xmlns:a16="http://schemas.microsoft.com/office/drawing/2014/main" id="{00BBD808-FB4B-4FAA-87A1-575421F88758}"/>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4DA9961A-8B79-4055-A5C6-09AD8B70C97A}"/>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DB44D2D-7509-421B-817C-98E33086FE61}"/>
              </a:ext>
            </a:extLst>
          </p:cNvPr>
          <p:cNvGrpSpPr/>
          <p:nvPr/>
        </p:nvGrpSpPr>
        <p:grpSpPr>
          <a:xfrm>
            <a:off x="7161409" y="2937733"/>
            <a:ext cx="365760" cy="365760"/>
            <a:chOff x="806171" y="6109580"/>
            <a:chExt cx="612742" cy="612742"/>
          </a:xfrm>
        </p:grpSpPr>
        <p:sp>
          <p:nvSpPr>
            <p:cNvPr id="16" name="Oval 15">
              <a:extLst>
                <a:ext uri="{FF2B5EF4-FFF2-40B4-BE49-F238E27FC236}">
                  <a16:creationId xmlns:a16="http://schemas.microsoft.com/office/drawing/2014/main" id="{A4457330-B416-4B29-B89F-7A70631E0D5F}"/>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2E45BB73-C9E4-4B06-89EA-401E29E28402}"/>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6B6E346-EC87-40D2-A721-ACA13CF070B8}"/>
              </a:ext>
            </a:extLst>
          </p:cNvPr>
          <p:cNvGrpSpPr/>
          <p:nvPr/>
        </p:nvGrpSpPr>
        <p:grpSpPr>
          <a:xfrm>
            <a:off x="7161409" y="3553525"/>
            <a:ext cx="365760" cy="365760"/>
            <a:chOff x="806171" y="6109580"/>
            <a:chExt cx="612742" cy="612742"/>
          </a:xfrm>
        </p:grpSpPr>
        <p:sp>
          <p:nvSpPr>
            <p:cNvPr id="19" name="Oval 18">
              <a:extLst>
                <a:ext uri="{FF2B5EF4-FFF2-40B4-BE49-F238E27FC236}">
                  <a16:creationId xmlns:a16="http://schemas.microsoft.com/office/drawing/2014/main" id="{868EB1A9-6DF7-4F60-8804-15EC0EB51E67}"/>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C086CAB1-2C60-43C1-AB0F-06E9119D4294}"/>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66A7B07-BAB4-4BA7-B71C-3BA86387C26C}"/>
              </a:ext>
            </a:extLst>
          </p:cNvPr>
          <p:cNvGrpSpPr/>
          <p:nvPr/>
        </p:nvGrpSpPr>
        <p:grpSpPr>
          <a:xfrm>
            <a:off x="7161409" y="5044532"/>
            <a:ext cx="365760" cy="365760"/>
            <a:chOff x="806171" y="6109580"/>
            <a:chExt cx="612742" cy="612742"/>
          </a:xfrm>
        </p:grpSpPr>
        <p:sp>
          <p:nvSpPr>
            <p:cNvPr id="22" name="Oval 21">
              <a:extLst>
                <a:ext uri="{FF2B5EF4-FFF2-40B4-BE49-F238E27FC236}">
                  <a16:creationId xmlns:a16="http://schemas.microsoft.com/office/drawing/2014/main" id="{DA409B14-8D79-410F-B965-711A39F3DF3A}"/>
                </a:ext>
              </a:extLst>
            </p:cNvPr>
            <p:cNvSpPr/>
            <p:nvPr/>
          </p:nvSpPr>
          <p:spPr>
            <a:xfrm>
              <a:off x="806171" y="6109580"/>
              <a:ext cx="612742" cy="612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CC4E6EE3-46A0-4170-B24D-F76D6D3F4A37}"/>
                </a:ext>
              </a:extLst>
            </p:cNvPr>
            <p:cNvSpPr/>
            <p:nvPr/>
          </p:nvSpPr>
          <p:spPr>
            <a:xfrm>
              <a:off x="952107" y="6232128"/>
              <a:ext cx="320870" cy="34879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25461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42EFFCA-6E06-4E28-AC0B-17E69B321946}"/>
              </a:ext>
            </a:extLst>
          </p:cNvPr>
          <p:cNvSpPr>
            <a:spLocks noGrp="1"/>
          </p:cNvSpPr>
          <p:nvPr>
            <p:ph type="title"/>
          </p:nvPr>
        </p:nvSpPr>
        <p:spPr/>
        <p:txBody>
          <a:bodyPr>
            <a:normAutofit fontScale="90000"/>
          </a:bodyPr>
          <a:lstStyle/>
          <a:p>
            <a:r>
              <a:rPr lang="en-US" dirty="0"/>
              <a:t>What is an Airport Economic  Impact Study?</a:t>
            </a:r>
          </a:p>
        </p:txBody>
      </p:sp>
      <p:sp>
        <p:nvSpPr>
          <p:cNvPr id="4" name="object 4"/>
          <p:cNvSpPr/>
          <p:nvPr/>
        </p:nvSpPr>
        <p:spPr>
          <a:xfrm>
            <a:off x="2136648" y="3098292"/>
            <a:ext cx="4870704" cy="3759706"/>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707542" y="2131263"/>
            <a:ext cx="7556348" cy="1219179"/>
          </a:xfrm>
          <a:prstGeom prst="rect">
            <a:avLst/>
          </a:prstGeom>
        </p:spPr>
        <p:txBody>
          <a:bodyPr vert="horz" wrap="square" lIns="0" tIns="55244" rIns="0" bIns="0" rtlCol="0">
            <a:spAutoFit/>
          </a:bodyPr>
          <a:lstStyle/>
          <a:p>
            <a:pPr marL="12700" marR="5080">
              <a:lnSpc>
                <a:spcPct val="90000"/>
              </a:lnSpc>
              <a:spcBef>
                <a:spcPts val="434"/>
              </a:spcBef>
            </a:pPr>
            <a:r>
              <a:rPr sz="2800" spc="-5" dirty="0">
                <a:solidFill>
                  <a:srgbClr val="4F5657"/>
                </a:solidFill>
                <a:latin typeface="Trebuchet MS"/>
                <a:cs typeface="Trebuchet MS"/>
              </a:rPr>
              <a:t>Conveys the </a:t>
            </a:r>
            <a:r>
              <a:rPr sz="2800" b="1" spc="-5" dirty="0">
                <a:solidFill>
                  <a:srgbClr val="4F5657"/>
                </a:solidFill>
                <a:latin typeface="Trebuchet MS"/>
                <a:cs typeface="Trebuchet MS"/>
              </a:rPr>
              <a:t>economic </a:t>
            </a:r>
            <a:r>
              <a:rPr sz="2800" b="1" spc="-10" dirty="0">
                <a:solidFill>
                  <a:srgbClr val="4F5657"/>
                </a:solidFill>
                <a:latin typeface="Trebuchet MS"/>
                <a:cs typeface="Trebuchet MS"/>
              </a:rPr>
              <a:t>importance </a:t>
            </a:r>
            <a:r>
              <a:rPr sz="2800" spc="-10" dirty="0">
                <a:solidFill>
                  <a:srgbClr val="4F5657"/>
                </a:solidFill>
                <a:latin typeface="Trebuchet MS"/>
                <a:cs typeface="Trebuchet MS"/>
              </a:rPr>
              <a:t>of </a:t>
            </a:r>
            <a:r>
              <a:rPr sz="2800" spc="-5" dirty="0">
                <a:solidFill>
                  <a:srgbClr val="4F5657"/>
                </a:solidFill>
                <a:latin typeface="Trebuchet MS"/>
                <a:cs typeface="Trebuchet MS"/>
              </a:rPr>
              <a:t>airports </a:t>
            </a:r>
            <a:r>
              <a:rPr sz="2800" spc="-10" dirty="0">
                <a:solidFill>
                  <a:srgbClr val="4F5657"/>
                </a:solidFill>
                <a:latin typeface="Trebuchet MS"/>
                <a:cs typeface="Trebuchet MS"/>
              </a:rPr>
              <a:t>and </a:t>
            </a:r>
            <a:r>
              <a:rPr lang="en-US" sz="2800" spc="-10" dirty="0">
                <a:solidFill>
                  <a:srgbClr val="4F5657"/>
                </a:solidFill>
                <a:latin typeface="Trebuchet MS"/>
                <a:cs typeface="Trebuchet MS"/>
              </a:rPr>
              <a:t>tells the story of </a:t>
            </a:r>
            <a:r>
              <a:rPr sz="2800" spc="-10" dirty="0">
                <a:solidFill>
                  <a:srgbClr val="4F5657"/>
                </a:solidFill>
                <a:latin typeface="Trebuchet MS"/>
                <a:cs typeface="Trebuchet MS"/>
              </a:rPr>
              <a:t>how </a:t>
            </a:r>
            <a:r>
              <a:rPr sz="2800" spc="-5" dirty="0">
                <a:solidFill>
                  <a:srgbClr val="4F5657"/>
                </a:solidFill>
                <a:latin typeface="Trebuchet MS"/>
                <a:cs typeface="Trebuchet MS"/>
              </a:rPr>
              <a:t>airports </a:t>
            </a:r>
            <a:r>
              <a:rPr lang="en-US" sz="2800" spc="-5" dirty="0">
                <a:solidFill>
                  <a:srgbClr val="4F5657"/>
                </a:solidFill>
                <a:latin typeface="Trebuchet MS"/>
                <a:cs typeface="Trebuchet MS"/>
              </a:rPr>
              <a:t>support and enhance the Colorado economy</a:t>
            </a:r>
            <a:endParaRPr sz="2800" dirty="0">
              <a:latin typeface="Trebuchet MS"/>
              <a:cs typeface="Trebuchet MS"/>
            </a:endParaRPr>
          </a:p>
        </p:txBody>
      </p:sp>
      <p:sp>
        <p:nvSpPr>
          <p:cNvPr id="5" name="object 5"/>
          <p:cNvSpPr txBox="1"/>
          <p:nvPr/>
        </p:nvSpPr>
        <p:spPr>
          <a:xfrm>
            <a:off x="8800083" y="6577843"/>
            <a:ext cx="140335" cy="202565"/>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z="1200" b="1" dirty="0">
                <a:solidFill>
                  <a:srgbClr val="4F5657"/>
                </a:solidFill>
                <a:latin typeface="Trebuchet MS"/>
                <a:cs typeface="Trebuchet MS"/>
              </a:rPr>
              <a:t>2</a:t>
            </a:fld>
            <a:endParaRPr sz="1200">
              <a:latin typeface="Trebuchet MS"/>
              <a:cs typeface="Trebuchet MS"/>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FDB0-6D6B-48F5-8BCB-18578F706289}"/>
              </a:ext>
            </a:extLst>
          </p:cNvPr>
          <p:cNvSpPr>
            <a:spLocks noGrp="1"/>
          </p:cNvSpPr>
          <p:nvPr>
            <p:ph type="title"/>
          </p:nvPr>
        </p:nvSpPr>
        <p:spPr/>
        <p:txBody>
          <a:bodyPr/>
          <a:lstStyle/>
          <a:p>
            <a:r>
              <a:rPr lang="en-US" b="1" dirty="0"/>
              <a:t>TOTAL</a:t>
            </a:r>
            <a:r>
              <a:rPr lang="en-US" dirty="0"/>
              <a:t> </a:t>
            </a:r>
            <a:r>
              <a:rPr lang="en-US" dirty="0">
                <a:highlight>
                  <a:srgbClr val="FFFF00"/>
                </a:highlight>
              </a:rPr>
              <a:t>&lt;Airport Name&gt; </a:t>
            </a:r>
            <a:r>
              <a:rPr lang="en-US" dirty="0"/>
              <a:t>Impacts</a:t>
            </a:r>
          </a:p>
        </p:txBody>
      </p:sp>
      <p:pic>
        <p:nvPicPr>
          <p:cNvPr id="13" name="Picture 12">
            <a:extLst>
              <a:ext uri="{FF2B5EF4-FFF2-40B4-BE49-F238E27FC236}">
                <a16:creationId xmlns:a16="http://schemas.microsoft.com/office/drawing/2014/main" id="{9739FAED-7AEB-4055-9FF8-7D2393D555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92" y="2811519"/>
            <a:ext cx="2286000" cy="2286000"/>
          </a:xfrm>
          <a:prstGeom prst="rect">
            <a:avLst/>
          </a:prstGeom>
        </p:spPr>
      </p:pic>
      <p:pic>
        <p:nvPicPr>
          <p:cNvPr id="15" name="Picture 14">
            <a:extLst>
              <a:ext uri="{FF2B5EF4-FFF2-40B4-BE49-F238E27FC236}">
                <a16:creationId xmlns:a16="http://schemas.microsoft.com/office/drawing/2014/main" id="{FD4B27B2-7742-48A8-9E59-CC690B3283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163" y="2811519"/>
            <a:ext cx="2288538" cy="2286000"/>
          </a:xfrm>
          <a:prstGeom prst="rect">
            <a:avLst/>
          </a:prstGeom>
        </p:spPr>
      </p:pic>
      <p:pic>
        <p:nvPicPr>
          <p:cNvPr id="17" name="Picture 16">
            <a:extLst>
              <a:ext uri="{FF2B5EF4-FFF2-40B4-BE49-F238E27FC236}">
                <a16:creationId xmlns:a16="http://schemas.microsoft.com/office/drawing/2014/main" id="{63DF58F3-3A6F-4F62-AF02-F1E2201D9C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6376" y="2811519"/>
            <a:ext cx="2283463" cy="2286000"/>
          </a:xfrm>
          <a:prstGeom prst="rect">
            <a:avLst/>
          </a:prstGeom>
        </p:spPr>
      </p:pic>
      <p:pic>
        <p:nvPicPr>
          <p:cNvPr id="19" name="Picture 18">
            <a:extLst>
              <a:ext uri="{FF2B5EF4-FFF2-40B4-BE49-F238E27FC236}">
                <a16:creationId xmlns:a16="http://schemas.microsoft.com/office/drawing/2014/main" id="{D00710D7-D7F0-4556-BF31-916B6B6CA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41276" y="2811519"/>
            <a:ext cx="2286000" cy="2286000"/>
          </a:xfrm>
          <a:prstGeom prst="rect">
            <a:avLst/>
          </a:prstGeom>
        </p:spPr>
      </p:pic>
      <p:sp>
        <p:nvSpPr>
          <p:cNvPr id="5" name="TextBox 4">
            <a:extLst>
              <a:ext uri="{FF2B5EF4-FFF2-40B4-BE49-F238E27FC236}">
                <a16:creationId xmlns:a16="http://schemas.microsoft.com/office/drawing/2014/main" id="{EDD741D9-937F-4DBA-AFBB-9457657A4A2B}"/>
              </a:ext>
            </a:extLst>
          </p:cNvPr>
          <p:cNvSpPr txBox="1"/>
          <p:nvPr/>
        </p:nvSpPr>
        <p:spPr>
          <a:xfrm>
            <a:off x="635615" y="5471676"/>
            <a:ext cx="1029893" cy="508473"/>
          </a:xfrm>
          <a:prstGeom prst="rect">
            <a:avLst/>
          </a:prstGeom>
          <a:noFill/>
        </p:spPr>
        <p:txBody>
          <a:bodyPr wrap="square" rtlCol="0">
            <a:spAutoFit/>
          </a:bodyPr>
          <a:lstStyle/>
          <a:p>
            <a:pPr>
              <a:lnSpc>
                <a:spcPts val="3200"/>
              </a:lnSpc>
            </a:pPr>
            <a:r>
              <a:rPr lang="en-US" sz="3200" dirty="0">
                <a:solidFill>
                  <a:schemeClr val="bg1"/>
                </a:solidFill>
              </a:rPr>
              <a:t>JOBS</a:t>
            </a:r>
          </a:p>
        </p:txBody>
      </p:sp>
      <p:sp>
        <p:nvSpPr>
          <p:cNvPr id="12" name="TextBox 11">
            <a:extLst>
              <a:ext uri="{FF2B5EF4-FFF2-40B4-BE49-F238E27FC236}">
                <a16:creationId xmlns:a16="http://schemas.microsoft.com/office/drawing/2014/main" id="{DEF03800-565D-4286-9A51-C4EE4B6EF366}"/>
              </a:ext>
            </a:extLst>
          </p:cNvPr>
          <p:cNvSpPr txBox="1"/>
          <p:nvPr/>
        </p:nvSpPr>
        <p:spPr>
          <a:xfrm>
            <a:off x="6955576" y="5225454"/>
            <a:ext cx="2057400" cy="918841"/>
          </a:xfrm>
          <a:prstGeom prst="rect">
            <a:avLst/>
          </a:prstGeom>
          <a:noFill/>
        </p:spPr>
        <p:txBody>
          <a:bodyPr wrap="square" rtlCol="0">
            <a:spAutoFit/>
          </a:bodyPr>
          <a:lstStyle/>
          <a:p>
            <a:pPr algn="ctr">
              <a:lnSpc>
                <a:spcPts val="3200"/>
              </a:lnSpc>
            </a:pPr>
            <a:r>
              <a:rPr lang="en-US" sz="3200" dirty="0"/>
              <a:t>BUSINESS REVENUES</a:t>
            </a:r>
          </a:p>
        </p:txBody>
      </p:sp>
      <p:sp>
        <p:nvSpPr>
          <p:cNvPr id="18" name="TextBox 17">
            <a:extLst>
              <a:ext uri="{FF2B5EF4-FFF2-40B4-BE49-F238E27FC236}">
                <a16:creationId xmlns:a16="http://schemas.microsoft.com/office/drawing/2014/main" id="{23ED4384-E896-41F5-B9A2-B9063D09ABA9}"/>
              </a:ext>
            </a:extLst>
          </p:cNvPr>
          <p:cNvSpPr txBox="1"/>
          <p:nvPr/>
        </p:nvSpPr>
        <p:spPr>
          <a:xfrm>
            <a:off x="2591170" y="5453220"/>
            <a:ext cx="1614524" cy="508473"/>
          </a:xfrm>
          <a:prstGeom prst="rect">
            <a:avLst/>
          </a:prstGeom>
          <a:noFill/>
        </p:spPr>
        <p:txBody>
          <a:bodyPr wrap="square" rtlCol="0">
            <a:spAutoFit/>
          </a:bodyPr>
          <a:lstStyle/>
          <a:p>
            <a:pPr>
              <a:lnSpc>
                <a:spcPts val="3200"/>
              </a:lnSpc>
            </a:pPr>
            <a:r>
              <a:rPr lang="en-US" sz="3200" dirty="0">
                <a:solidFill>
                  <a:schemeClr val="accent3"/>
                </a:solidFill>
              </a:rPr>
              <a:t>PAYROLL</a:t>
            </a:r>
          </a:p>
        </p:txBody>
      </p:sp>
      <p:sp>
        <p:nvSpPr>
          <p:cNvPr id="11" name="TextBox 10">
            <a:extLst>
              <a:ext uri="{FF2B5EF4-FFF2-40B4-BE49-F238E27FC236}">
                <a16:creationId xmlns:a16="http://schemas.microsoft.com/office/drawing/2014/main" id="{1DC0C5D9-F0A4-4B6B-AD30-1F6DA844BB89}"/>
              </a:ext>
            </a:extLst>
          </p:cNvPr>
          <p:cNvSpPr txBox="1"/>
          <p:nvPr/>
        </p:nvSpPr>
        <p:spPr>
          <a:xfrm>
            <a:off x="357874" y="2239267"/>
            <a:ext cx="1585376" cy="584775"/>
          </a:xfrm>
          <a:prstGeom prst="rect">
            <a:avLst/>
          </a:prstGeom>
          <a:noFill/>
        </p:spPr>
        <p:txBody>
          <a:bodyPr wrap="square" rtlCol="0">
            <a:spAutoFit/>
          </a:bodyPr>
          <a:lstStyle/>
          <a:p>
            <a:pPr algn="ctr"/>
            <a:r>
              <a:rPr lang="en-US" sz="3200" b="1" dirty="0">
                <a:solidFill>
                  <a:schemeClr val="accent6"/>
                </a:solidFill>
                <a:highlight>
                  <a:srgbClr val="FFFF00"/>
                </a:highlight>
              </a:rPr>
              <a:t>XXX</a:t>
            </a:r>
          </a:p>
        </p:txBody>
      </p:sp>
      <p:sp>
        <p:nvSpPr>
          <p:cNvPr id="14" name="TextBox 13">
            <a:extLst>
              <a:ext uri="{FF2B5EF4-FFF2-40B4-BE49-F238E27FC236}">
                <a16:creationId xmlns:a16="http://schemas.microsoft.com/office/drawing/2014/main" id="{93261337-2C85-4D79-A4EC-0F5BE93A132C}"/>
              </a:ext>
            </a:extLst>
          </p:cNvPr>
          <p:cNvSpPr txBox="1"/>
          <p:nvPr/>
        </p:nvSpPr>
        <p:spPr>
          <a:xfrm>
            <a:off x="2591170" y="1983625"/>
            <a:ext cx="1614525" cy="1046440"/>
          </a:xfrm>
          <a:prstGeom prst="rect">
            <a:avLst/>
          </a:prstGeom>
          <a:noFill/>
        </p:spPr>
        <p:txBody>
          <a:bodyPr wrap="square" rtlCol="0">
            <a:spAutoFit/>
          </a:bodyPr>
          <a:lstStyle/>
          <a:p>
            <a:pPr algn="ctr"/>
            <a:r>
              <a:rPr lang="en-US" sz="3200" b="1" dirty="0">
                <a:solidFill>
                  <a:schemeClr val="accent6"/>
                </a:solidFill>
                <a:highlight>
                  <a:srgbClr val="FFFF00"/>
                </a:highlight>
              </a:rPr>
              <a:t>$XX </a:t>
            </a:r>
            <a:r>
              <a:rPr lang="en-US" sz="3000" b="1" dirty="0">
                <a:solidFill>
                  <a:schemeClr val="accent6"/>
                </a:solidFill>
                <a:highlight>
                  <a:srgbClr val="FFFF00"/>
                </a:highlight>
              </a:rPr>
              <a:t>MILLION</a:t>
            </a:r>
          </a:p>
        </p:txBody>
      </p:sp>
      <p:sp>
        <p:nvSpPr>
          <p:cNvPr id="16" name="TextBox 15">
            <a:extLst>
              <a:ext uri="{FF2B5EF4-FFF2-40B4-BE49-F238E27FC236}">
                <a16:creationId xmlns:a16="http://schemas.microsoft.com/office/drawing/2014/main" id="{4F275A38-7709-4A24-B18E-8DC018143C0C}"/>
              </a:ext>
            </a:extLst>
          </p:cNvPr>
          <p:cNvSpPr txBox="1"/>
          <p:nvPr/>
        </p:nvSpPr>
        <p:spPr>
          <a:xfrm>
            <a:off x="4853615" y="1988130"/>
            <a:ext cx="1680891" cy="1077218"/>
          </a:xfrm>
          <a:prstGeom prst="rect">
            <a:avLst/>
          </a:prstGeom>
          <a:noFill/>
        </p:spPr>
        <p:txBody>
          <a:bodyPr wrap="square" rtlCol="0">
            <a:spAutoFit/>
          </a:bodyPr>
          <a:lstStyle/>
          <a:p>
            <a:pPr algn="ctr"/>
            <a:r>
              <a:rPr lang="en-US" sz="3200" b="1" dirty="0">
                <a:solidFill>
                  <a:schemeClr val="accent6"/>
                </a:solidFill>
                <a:highlight>
                  <a:srgbClr val="FFFF00"/>
                </a:highlight>
              </a:rPr>
              <a:t>$XX </a:t>
            </a:r>
            <a:r>
              <a:rPr lang="en-US" sz="3000" b="1" dirty="0">
                <a:solidFill>
                  <a:schemeClr val="accent6"/>
                </a:solidFill>
                <a:highlight>
                  <a:srgbClr val="FFFF00"/>
                </a:highlight>
              </a:rPr>
              <a:t>MILLION</a:t>
            </a:r>
          </a:p>
        </p:txBody>
      </p:sp>
      <p:sp>
        <p:nvSpPr>
          <p:cNvPr id="20" name="TextBox 19">
            <a:extLst>
              <a:ext uri="{FF2B5EF4-FFF2-40B4-BE49-F238E27FC236}">
                <a16:creationId xmlns:a16="http://schemas.microsoft.com/office/drawing/2014/main" id="{14A38CDD-2262-45F0-8BFC-5B94728711EB}"/>
              </a:ext>
            </a:extLst>
          </p:cNvPr>
          <p:cNvSpPr txBox="1"/>
          <p:nvPr/>
        </p:nvSpPr>
        <p:spPr>
          <a:xfrm>
            <a:off x="7182426" y="1982151"/>
            <a:ext cx="1603700" cy="1046440"/>
          </a:xfrm>
          <a:prstGeom prst="rect">
            <a:avLst/>
          </a:prstGeom>
          <a:noFill/>
        </p:spPr>
        <p:txBody>
          <a:bodyPr wrap="square" rtlCol="0">
            <a:spAutoFit/>
          </a:bodyPr>
          <a:lstStyle/>
          <a:p>
            <a:pPr algn="ctr"/>
            <a:r>
              <a:rPr lang="en-US" sz="3200" b="1" dirty="0">
                <a:solidFill>
                  <a:schemeClr val="accent6"/>
                </a:solidFill>
                <a:highlight>
                  <a:srgbClr val="FFFF00"/>
                </a:highlight>
              </a:rPr>
              <a:t>$XX </a:t>
            </a:r>
            <a:r>
              <a:rPr lang="en-US" sz="3000" b="1" dirty="0">
                <a:solidFill>
                  <a:schemeClr val="accent6"/>
                </a:solidFill>
                <a:highlight>
                  <a:srgbClr val="FFFF00"/>
                </a:highlight>
              </a:rPr>
              <a:t>MILLION</a:t>
            </a:r>
          </a:p>
        </p:txBody>
      </p:sp>
      <p:sp>
        <p:nvSpPr>
          <p:cNvPr id="21" name="TextBox 20">
            <a:extLst>
              <a:ext uri="{FF2B5EF4-FFF2-40B4-BE49-F238E27FC236}">
                <a16:creationId xmlns:a16="http://schemas.microsoft.com/office/drawing/2014/main" id="{5C464E10-A989-4663-B8CD-D510C9E94344}"/>
              </a:ext>
            </a:extLst>
          </p:cNvPr>
          <p:cNvSpPr txBox="1"/>
          <p:nvPr/>
        </p:nvSpPr>
        <p:spPr>
          <a:xfrm>
            <a:off x="4907485" y="5206998"/>
            <a:ext cx="1573149" cy="918841"/>
          </a:xfrm>
          <a:prstGeom prst="rect">
            <a:avLst/>
          </a:prstGeom>
          <a:noFill/>
        </p:spPr>
        <p:txBody>
          <a:bodyPr wrap="square" rtlCol="0">
            <a:spAutoFit/>
          </a:bodyPr>
          <a:lstStyle/>
          <a:p>
            <a:pPr algn="ctr">
              <a:lnSpc>
                <a:spcPts val="3200"/>
              </a:lnSpc>
            </a:pPr>
            <a:r>
              <a:rPr lang="en-US" sz="3200" dirty="0">
                <a:solidFill>
                  <a:schemeClr val="accent4"/>
                </a:solidFill>
              </a:rPr>
              <a:t>VALUE ADDED</a:t>
            </a:r>
          </a:p>
        </p:txBody>
      </p:sp>
      <p:grpSp>
        <p:nvGrpSpPr>
          <p:cNvPr id="25" name="Group 24">
            <a:extLst>
              <a:ext uri="{FF2B5EF4-FFF2-40B4-BE49-F238E27FC236}">
                <a16:creationId xmlns:a16="http://schemas.microsoft.com/office/drawing/2014/main" id="{B6421CF6-425B-4E07-B138-434BFEE0C975}"/>
              </a:ext>
            </a:extLst>
          </p:cNvPr>
          <p:cNvGrpSpPr/>
          <p:nvPr/>
        </p:nvGrpSpPr>
        <p:grpSpPr>
          <a:xfrm>
            <a:off x="186398" y="2239267"/>
            <a:ext cx="2093188" cy="2858252"/>
            <a:chOff x="170839" y="2409482"/>
            <a:chExt cx="2093188" cy="2858252"/>
          </a:xfrm>
        </p:grpSpPr>
        <p:cxnSp>
          <p:nvCxnSpPr>
            <p:cNvPr id="22" name="Straight Connector 21">
              <a:extLst>
                <a:ext uri="{FF2B5EF4-FFF2-40B4-BE49-F238E27FC236}">
                  <a16:creationId xmlns:a16="http://schemas.microsoft.com/office/drawing/2014/main" id="{654E16DB-69CD-4A5D-86A8-50EC8798474A}"/>
                </a:ext>
              </a:extLst>
            </p:cNvPr>
            <p:cNvCxnSpPr/>
            <p:nvPr/>
          </p:nvCxnSpPr>
          <p:spPr>
            <a:xfrm>
              <a:off x="170839" y="5267734"/>
              <a:ext cx="209318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2B2ADBE-C934-4DA0-9494-BF5ED94668D6}"/>
                </a:ext>
              </a:extLst>
            </p:cNvPr>
            <p:cNvCxnSpPr/>
            <p:nvPr/>
          </p:nvCxnSpPr>
          <p:spPr>
            <a:xfrm flipV="1">
              <a:off x="2264027" y="2409482"/>
              <a:ext cx="0" cy="285825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458F4043-620C-4F1F-BF2A-72A1112608F9}"/>
              </a:ext>
            </a:extLst>
          </p:cNvPr>
          <p:cNvGrpSpPr/>
          <p:nvPr/>
        </p:nvGrpSpPr>
        <p:grpSpPr>
          <a:xfrm>
            <a:off x="2401414" y="2239267"/>
            <a:ext cx="2039903" cy="2858252"/>
            <a:chOff x="170839" y="2409482"/>
            <a:chExt cx="2093188" cy="2858252"/>
          </a:xfrm>
        </p:grpSpPr>
        <p:cxnSp>
          <p:nvCxnSpPr>
            <p:cNvPr id="27" name="Straight Connector 26">
              <a:extLst>
                <a:ext uri="{FF2B5EF4-FFF2-40B4-BE49-F238E27FC236}">
                  <a16:creationId xmlns:a16="http://schemas.microsoft.com/office/drawing/2014/main" id="{E2ACCDB3-F07A-4A5C-9085-A9471627D73B}"/>
                </a:ext>
              </a:extLst>
            </p:cNvPr>
            <p:cNvCxnSpPr/>
            <p:nvPr/>
          </p:nvCxnSpPr>
          <p:spPr>
            <a:xfrm>
              <a:off x="170839" y="5267734"/>
              <a:ext cx="209318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E08D0EAD-9E67-4038-A915-6D814C8EF5CD}"/>
                </a:ext>
              </a:extLst>
            </p:cNvPr>
            <p:cNvCxnSpPr/>
            <p:nvPr/>
          </p:nvCxnSpPr>
          <p:spPr>
            <a:xfrm flipV="1">
              <a:off x="2264027" y="2409482"/>
              <a:ext cx="0" cy="2858252"/>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F0202FC7-2C50-4577-9C7F-BB10883D75EF}"/>
              </a:ext>
            </a:extLst>
          </p:cNvPr>
          <p:cNvGrpSpPr/>
          <p:nvPr/>
        </p:nvGrpSpPr>
        <p:grpSpPr>
          <a:xfrm>
            <a:off x="4616375" y="2239267"/>
            <a:ext cx="2124278" cy="2858252"/>
            <a:chOff x="170839" y="2409482"/>
            <a:chExt cx="2093188" cy="2858252"/>
          </a:xfrm>
        </p:grpSpPr>
        <p:cxnSp>
          <p:nvCxnSpPr>
            <p:cNvPr id="30" name="Straight Connector 29">
              <a:extLst>
                <a:ext uri="{FF2B5EF4-FFF2-40B4-BE49-F238E27FC236}">
                  <a16:creationId xmlns:a16="http://schemas.microsoft.com/office/drawing/2014/main" id="{D5B82A0E-D321-4A2B-8EC0-F1DE349DC995}"/>
                </a:ext>
              </a:extLst>
            </p:cNvPr>
            <p:cNvCxnSpPr/>
            <p:nvPr/>
          </p:nvCxnSpPr>
          <p:spPr>
            <a:xfrm>
              <a:off x="170839" y="5267734"/>
              <a:ext cx="209318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FB4F50D3-AB69-4CE8-8418-EDE91798CF76}"/>
                </a:ext>
              </a:extLst>
            </p:cNvPr>
            <p:cNvCxnSpPr/>
            <p:nvPr/>
          </p:nvCxnSpPr>
          <p:spPr>
            <a:xfrm flipV="1">
              <a:off x="2264027" y="2409482"/>
              <a:ext cx="0" cy="2858252"/>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32" name="Group 31">
            <a:extLst>
              <a:ext uri="{FF2B5EF4-FFF2-40B4-BE49-F238E27FC236}">
                <a16:creationId xmlns:a16="http://schemas.microsoft.com/office/drawing/2014/main" id="{4A3DD98A-64A7-476B-9819-1C487813BEB4}"/>
              </a:ext>
            </a:extLst>
          </p:cNvPr>
          <p:cNvGrpSpPr/>
          <p:nvPr/>
        </p:nvGrpSpPr>
        <p:grpSpPr>
          <a:xfrm>
            <a:off x="6939668" y="2239267"/>
            <a:ext cx="2093188" cy="2858252"/>
            <a:chOff x="170839" y="2409482"/>
            <a:chExt cx="2093188" cy="2858252"/>
          </a:xfrm>
        </p:grpSpPr>
        <p:cxnSp>
          <p:nvCxnSpPr>
            <p:cNvPr id="33" name="Straight Connector 32">
              <a:extLst>
                <a:ext uri="{FF2B5EF4-FFF2-40B4-BE49-F238E27FC236}">
                  <a16:creationId xmlns:a16="http://schemas.microsoft.com/office/drawing/2014/main" id="{B9875EDE-7436-424B-B412-274FDCE92C04}"/>
                </a:ext>
              </a:extLst>
            </p:cNvPr>
            <p:cNvCxnSpPr/>
            <p:nvPr/>
          </p:nvCxnSpPr>
          <p:spPr>
            <a:xfrm>
              <a:off x="170839" y="5267734"/>
              <a:ext cx="2093188"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B2CC7F7-AD34-4037-A542-56BBFF4B08B3}"/>
                </a:ext>
              </a:extLst>
            </p:cNvPr>
            <p:cNvCxnSpPr/>
            <p:nvPr/>
          </p:nvCxnSpPr>
          <p:spPr>
            <a:xfrm flipV="1">
              <a:off x="2264027" y="2409482"/>
              <a:ext cx="0" cy="2858252"/>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20879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981A-B7B2-4858-A931-4C60188A2D12}"/>
              </a:ext>
            </a:extLst>
          </p:cNvPr>
          <p:cNvSpPr>
            <a:spLocks noGrp="1"/>
          </p:cNvSpPr>
          <p:nvPr>
            <p:ph type="title"/>
          </p:nvPr>
        </p:nvSpPr>
        <p:spPr/>
        <p:txBody>
          <a:bodyPr anchor="ctr">
            <a:noAutofit/>
          </a:bodyPr>
          <a:lstStyle/>
          <a:p>
            <a:r>
              <a:rPr lang="en-US" sz="2800" dirty="0"/>
              <a:t>Colorado Airport Economic Impacts — </a:t>
            </a:r>
            <a:br>
              <a:rPr lang="en-US" sz="2800" dirty="0"/>
            </a:br>
            <a:r>
              <a:rPr lang="en-US" sz="2800" b="1" dirty="0"/>
              <a:t>Jobs</a:t>
            </a:r>
          </a:p>
        </p:txBody>
      </p:sp>
      <p:pic>
        <p:nvPicPr>
          <p:cNvPr id="5" name="Picture 4">
            <a:extLst>
              <a:ext uri="{FF2B5EF4-FFF2-40B4-BE49-F238E27FC236}">
                <a16:creationId xmlns:a16="http://schemas.microsoft.com/office/drawing/2014/main" id="{202A1239-5F96-46D3-B275-5B9F0DA9FE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0950" y="648954"/>
            <a:ext cx="1188720" cy="1188720"/>
          </a:xfrm>
          <a:prstGeom prst="rect">
            <a:avLst/>
          </a:prstGeom>
        </p:spPr>
      </p:pic>
      <p:graphicFrame>
        <p:nvGraphicFramePr>
          <p:cNvPr id="7" name="Table 6">
            <a:extLst>
              <a:ext uri="{FF2B5EF4-FFF2-40B4-BE49-F238E27FC236}">
                <a16:creationId xmlns:a16="http://schemas.microsoft.com/office/drawing/2014/main" id="{BAB9816A-D7B8-43C8-AB8B-1ADAC2605363}"/>
              </a:ext>
            </a:extLst>
          </p:cNvPr>
          <p:cNvGraphicFramePr>
            <a:graphicFrameLocks noGrp="1"/>
          </p:cNvGraphicFramePr>
          <p:nvPr>
            <p:extLst>
              <p:ext uri="{D42A27DB-BD31-4B8C-83A1-F6EECF244321}">
                <p14:modId xmlns:p14="http://schemas.microsoft.com/office/powerpoint/2010/main" val="3358287472"/>
              </p:ext>
            </p:extLst>
          </p:nvPr>
        </p:nvGraphicFramePr>
        <p:xfrm>
          <a:off x="274320" y="2443375"/>
          <a:ext cx="8595360" cy="2743200"/>
        </p:xfrm>
        <a:graphic>
          <a:graphicData uri="http://schemas.openxmlformats.org/drawingml/2006/table">
            <a:tbl>
              <a:tblPr/>
              <a:tblGrid>
                <a:gridCol w="1828800">
                  <a:extLst>
                    <a:ext uri="{9D8B030D-6E8A-4147-A177-3AD203B41FA5}">
                      <a16:colId xmlns:a16="http://schemas.microsoft.com/office/drawing/2014/main" val="1395881537"/>
                    </a:ext>
                  </a:extLst>
                </a:gridCol>
                <a:gridCol w="1645920">
                  <a:extLst>
                    <a:ext uri="{9D8B030D-6E8A-4147-A177-3AD203B41FA5}">
                      <a16:colId xmlns:a16="http://schemas.microsoft.com/office/drawing/2014/main" val="3568734600"/>
                    </a:ext>
                  </a:extLst>
                </a:gridCol>
                <a:gridCol w="1645920">
                  <a:extLst>
                    <a:ext uri="{9D8B030D-6E8A-4147-A177-3AD203B41FA5}">
                      <a16:colId xmlns:a16="http://schemas.microsoft.com/office/drawing/2014/main" val="2220689623"/>
                    </a:ext>
                  </a:extLst>
                </a:gridCol>
                <a:gridCol w="1645920">
                  <a:extLst>
                    <a:ext uri="{9D8B030D-6E8A-4147-A177-3AD203B41FA5}">
                      <a16:colId xmlns:a16="http://schemas.microsoft.com/office/drawing/2014/main" val="2391957169"/>
                    </a:ext>
                  </a:extLst>
                </a:gridCol>
                <a:gridCol w="1828800">
                  <a:extLst>
                    <a:ext uri="{9D8B030D-6E8A-4147-A177-3AD203B41FA5}">
                      <a16:colId xmlns:a16="http://schemas.microsoft.com/office/drawing/2014/main" val="2406217305"/>
                    </a:ext>
                  </a:extLst>
                </a:gridCol>
              </a:tblGrid>
              <a:tr h="548640">
                <a:tc>
                  <a:txBody>
                    <a:bodyPr/>
                    <a:lstStyle/>
                    <a:p>
                      <a:pPr algn="ctr" fontAlgn="b"/>
                      <a:r>
                        <a:rPr lang="en-US" sz="1400" b="1" i="0" u="none" strike="noStrike" dirty="0">
                          <a:solidFill>
                            <a:schemeClr val="bg2"/>
                          </a:solidFill>
                          <a:effectLst/>
                          <a:latin typeface="Trebuchet MS" panose="020B0603020202020204" pitchFamily="34" charset="0"/>
                        </a:rPr>
                        <a:t>Impact Category</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2"/>
                    </a:solidFill>
                  </a:tcPr>
                </a:tc>
                <a:tc>
                  <a:txBody>
                    <a:bodyPr/>
                    <a:lstStyle/>
                    <a:p>
                      <a:pPr algn="ctr" fontAlgn="b"/>
                      <a:r>
                        <a:rPr lang="en-US" sz="1400" b="1" i="0" u="none" strike="noStrike" dirty="0">
                          <a:solidFill>
                            <a:schemeClr val="bg2"/>
                          </a:solidFill>
                          <a:effectLst/>
                          <a:latin typeface="Trebuchet MS" panose="020B0603020202020204" pitchFamily="34" charset="0"/>
                        </a:rPr>
                        <a:t>Direct</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2"/>
                    </a:solidFill>
                  </a:tcPr>
                </a:tc>
                <a:tc>
                  <a:txBody>
                    <a:bodyPr/>
                    <a:lstStyle/>
                    <a:p>
                      <a:pPr algn="ctr" fontAlgn="b"/>
                      <a:r>
                        <a:rPr lang="en-US" sz="1400" b="1" i="0" u="none" strike="noStrike" dirty="0">
                          <a:solidFill>
                            <a:schemeClr val="bg2"/>
                          </a:solidFill>
                          <a:effectLst/>
                          <a:latin typeface="Trebuchet MS" panose="020B0603020202020204" pitchFamily="34" charset="0"/>
                        </a:rPr>
                        <a:t>Supplier Sales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2"/>
                    </a:solidFill>
                  </a:tcPr>
                </a:tc>
                <a:tc>
                  <a:txBody>
                    <a:bodyPr/>
                    <a:lstStyle/>
                    <a:p>
                      <a:pPr algn="ctr" fontAlgn="b"/>
                      <a:r>
                        <a:rPr lang="en-US" sz="1400" b="1" i="0" u="none" strike="noStrike" dirty="0">
                          <a:solidFill>
                            <a:schemeClr val="bg2"/>
                          </a:solidFill>
                          <a:effectLst/>
                          <a:latin typeface="Trebuchet MS" panose="020B0603020202020204" pitchFamily="34" charset="0"/>
                        </a:rPr>
                        <a:t>Income </a:t>
                      </a:r>
                      <a:br>
                        <a:rPr lang="en-US" sz="1400" b="1" i="0" u="none" strike="noStrike" dirty="0">
                          <a:solidFill>
                            <a:schemeClr val="bg2"/>
                          </a:solidFill>
                          <a:effectLst/>
                          <a:latin typeface="Trebuchet MS" panose="020B0603020202020204" pitchFamily="34" charset="0"/>
                        </a:rPr>
                      </a:br>
                      <a:r>
                        <a:rPr lang="en-US" sz="1400" b="1" i="0" u="none" strike="noStrike" dirty="0">
                          <a:solidFill>
                            <a:schemeClr val="bg2"/>
                          </a:solidFill>
                          <a:effectLst/>
                          <a:latin typeface="Trebuchet MS" panose="020B0603020202020204" pitchFamily="34" charset="0"/>
                        </a:rPr>
                        <a:t>Re-spending</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2"/>
                    </a:solidFill>
                  </a:tcPr>
                </a:tc>
                <a:tc>
                  <a:txBody>
                    <a:bodyPr/>
                    <a:lstStyle/>
                    <a:p>
                      <a:pPr algn="ctr" fontAlgn="b"/>
                      <a:r>
                        <a:rPr lang="en-US" sz="1400" b="1" i="0" u="none" strike="noStrike" dirty="0">
                          <a:solidFill>
                            <a:schemeClr val="bg2"/>
                          </a:solidFill>
                          <a:effectLst/>
                          <a:latin typeface="Trebuchet MS" panose="020B0603020202020204" pitchFamily="34" charset="0"/>
                        </a:rPr>
                        <a:t>TOTAL </a:t>
                      </a:r>
                    </a:p>
                    <a:p>
                      <a:pPr algn="ctr" fontAlgn="b"/>
                      <a:r>
                        <a:rPr lang="en-US" sz="1400" b="1" i="0" u="none" strike="noStrike" dirty="0">
                          <a:solidFill>
                            <a:schemeClr val="bg2"/>
                          </a:solidFill>
                          <a:effectLst/>
                          <a:latin typeface="Trebuchet MS" panose="020B0603020202020204" pitchFamily="34" charset="0"/>
                        </a:rPr>
                        <a:t>Jobs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3184184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On-Airport</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direct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Supplier Sales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(On-airport Income re-spending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total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9247318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Visitor Spending</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direct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(Visitor Spending Supplier Sales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Income re-spending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total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961362674"/>
                  </a:ext>
                </a:extLst>
              </a:tr>
              <a:tr h="280090">
                <a:tc>
                  <a:txBody>
                    <a:bodyPr/>
                    <a:lstStyle/>
                    <a:p>
                      <a:pPr algn="r" fontAlgn="b"/>
                      <a:r>
                        <a:rPr lang="en-US" sz="1400" b="1" i="0" u="none" strike="noStrike" dirty="0">
                          <a:solidFill>
                            <a:srgbClr val="000000"/>
                          </a:solidFill>
                          <a:effectLst/>
                          <a:latin typeface="Trebuchet MS" panose="020B0603020202020204" pitchFamily="34" charset="0"/>
                        </a:rPr>
                        <a:t>Total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(Direct total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(Supplier Sales total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(Income Re-spending total jobs)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(Total Jobs)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sp>
        <p:nvSpPr>
          <p:cNvPr id="3" name="TextBox 2">
            <a:extLst>
              <a:ext uri="{FF2B5EF4-FFF2-40B4-BE49-F238E27FC236}">
                <a16:creationId xmlns:a16="http://schemas.microsoft.com/office/drawing/2014/main" id="{C8DFF494-37E7-4662-B288-3FD1F87048D3}"/>
              </a:ext>
            </a:extLst>
          </p:cNvPr>
          <p:cNvSpPr txBox="1"/>
          <p:nvPr/>
        </p:nvSpPr>
        <p:spPr>
          <a:xfrm>
            <a:off x="206828" y="1891180"/>
            <a:ext cx="8662852" cy="430887"/>
          </a:xfrm>
          <a:prstGeom prst="rect">
            <a:avLst/>
          </a:prstGeom>
          <a:noFill/>
        </p:spPr>
        <p:txBody>
          <a:bodyPr wrap="square" rtlCol="0">
            <a:spAutoFit/>
          </a:bodyPr>
          <a:lstStyle/>
          <a:p>
            <a:pPr algn="ctr"/>
            <a:r>
              <a:rPr lang="en-US" sz="2200" dirty="0">
                <a:highlight>
                  <a:srgbClr val="FFFF00"/>
                </a:highlight>
                <a:latin typeface="Trebuchet MS" panose="020B0603020202020204" pitchFamily="34" charset="0"/>
              </a:rPr>
              <a:t>&lt;INSERT AIRPORT NAME&gt;</a:t>
            </a:r>
          </a:p>
        </p:txBody>
      </p:sp>
      <p:sp>
        <p:nvSpPr>
          <p:cNvPr id="6" name="TextBox 5">
            <a:extLst>
              <a:ext uri="{FF2B5EF4-FFF2-40B4-BE49-F238E27FC236}">
                <a16:creationId xmlns:a16="http://schemas.microsoft.com/office/drawing/2014/main" id="{00342F60-004D-45C7-BFA2-5572672F584C}"/>
              </a:ext>
            </a:extLst>
          </p:cNvPr>
          <p:cNvSpPr txBox="1"/>
          <p:nvPr/>
        </p:nvSpPr>
        <p:spPr>
          <a:xfrm>
            <a:off x="5137608" y="6558175"/>
            <a:ext cx="3733167" cy="307777"/>
          </a:xfrm>
          <a:prstGeom prst="rect">
            <a:avLst/>
          </a:prstGeom>
          <a:noFill/>
        </p:spPr>
        <p:txBody>
          <a:bodyPr wrap="square" rtlCol="0">
            <a:spAutoFit/>
          </a:bodyPr>
          <a:lstStyle/>
          <a:p>
            <a:r>
              <a:rPr lang="en-US" sz="1400" i="1" dirty="0">
                <a:solidFill>
                  <a:schemeClr val="accent3"/>
                </a:solidFill>
                <a:latin typeface="Trebuchet MS" panose="020B0603020202020204" pitchFamily="34" charset="0"/>
              </a:rPr>
              <a:t>Note: Columns may not add due to rounding</a:t>
            </a:r>
          </a:p>
        </p:txBody>
      </p:sp>
    </p:spTree>
    <p:extLst>
      <p:ext uri="{BB962C8B-B14F-4D97-AF65-F5344CB8AC3E}">
        <p14:creationId xmlns:p14="http://schemas.microsoft.com/office/powerpoint/2010/main" val="17793232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CB15-267E-4283-A831-A89D50B5F9D7}"/>
              </a:ext>
            </a:extLst>
          </p:cNvPr>
          <p:cNvSpPr>
            <a:spLocks noGrp="1"/>
          </p:cNvSpPr>
          <p:nvPr>
            <p:ph type="title"/>
          </p:nvPr>
        </p:nvSpPr>
        <p:spPr/>
        <p:txBody>
          <a:bodyPr anchor="ctr">
            <a:normAutofit/>
          </a:bodyPr>
          <a:lstStyle/>
          <a:p>
            <a:r>
              <a:rPr lang="en-US" sz="2800" dirty="0"/>
              <a:t>Colorado Airport Economic Impacts —           </a:t>
            </a:r>
            <a:r>
              <a:rPr lang="en-US" sz="2800" b="1" dirty="0"/>
              <a:t>Payroll (Billions)</a:t>
            </a:r>
          </a:p>
        </p:txBody>
      </p:sp>
      <p:graphicFrame>
        <p:nvGraphicFramePr>
          <p:cNvPr id="7" name="Table 6">
            <a:extLst>
              <a:ext uri="{FF2B5EF4-FFF2-40B4-BE49-F238E27FC236}">
                <a16:creationId xmlns:a16="http://schemas.microsoft.com/office/drawing/2014/main" id="{6553C461-350D-4EA8-8E97-EABA6329E061}"/>
              </a:ext>
            </a:extLst>
          </p:cNvPr>
          <p:cNvGraphicFramePr>
            <a:graphicFrameLocks noGrp="1"/>
          </p:cNvGraphicFramePr>
          <p:nvPr>
            <p:extLst>
              <p:ext uri="{D42A27DB-BD31-4B8C-83A1-F6EECF244321}">
                <p14:modId xmlns:p14="http://schemas.microsoft.com/office/powerpoint/2010/main" val="573546481"/>
              </p:ext>
            </p:extLst>
          </p:nvPr>
        </p:nvGraphicFramePr>
        <p:xfrm>
          <a:off x="274320" y="2443375"/>
          <a:ext cx="8595360" cy="2743200"/>
        </p:xfrm>
        <a:graphic>
          <a:graphicData uri="http://schemas.openxmlformats.org/drawingml/2006/table">
            <a:tbl>
              <a:tblPr/>
              <a:tblGrid>
                <a:gridCol w="1828800">
                  <a:extLst>
                    <a:ext uri="{9D8B030D-6E8A-4147-A177-3AD203B41FA5}">
                      <a16:colId xmlns:a16="http://schemas.microsoft.com/office/drawing/2014/main" val="1395881537"/>
                    </a:ext>
                  </a:extLst>
                </a:gridCol>
                <a:gridCol w="1645920">
                  <a:extLst>
                    <a:ext uri="{9D8B030D-6E8A-4147-A177-3AD203B41FA5}">
                      <a16:colId xmlns:a16="http://schemas.microsoft.com/office/drawing/2014/main" val="3568734600"/>
                    </a:ext>
                  </a:extLst>
                </a:gridCol>
                <a:gridCol w="1645920">
                  <a:extLst>
                    <a:ext uri="{9D8B030D-6E8A-4147-A177-3AD203B41FA5}">
                      <a16:colId xmlns:a16="http://schemas.microsoft.com/office/drawing/2014/main" val="2220689623"/>
                    </a:ext>
                  </a:extLst>
                </a:gridCol>
                <a:gridCol w="1645920">
                  <a:extLst>
                    <a:ext uri="{9D8B030D-6E8A-4147-A177-3AD203B41FA5}">
                      <a16:colId xmlns:a16="http://schemas.microsoft.com/office/drawing/2014/main" val="2391957169"/>
                    </a:ext>
                  </a:extLst>
                </a:gridCol>
                <a:gridCol w="1828800">
                  <a:extLst>
                    <a:ext uri="{9D8B030D-6E8A-4147-A177-3AD203B41FA5}">
                      <a16:colId xmlns:a16="http://schemas.microsoft.com/office/drawing/2014/main" val="2406217305"/>
                    </a:ext>
                  </a:extLst>
                </a:gridCol>
              </a:tblGrid>
              <a:tr h="548640">
                <a:tc>
                  <a:txBody>
                    <a:bodyPr/>
                    <a:lstStyle/>
                    <a:p>
                      <a:pPr algn="ctr" fontAlgn="b"/>
                      <a:r>
                        <a:rPr lang="en-US" sz="1400" b="1" i="0" u="none" strike="noStrike" dirty="0">
                          <a:solidFill>
                            <a:schemeClr val="bg2"/>
                          </a:solidFill>
                          <a:effectLst/>
                          <a:latin typeface="Trebuchet MS" panose="020B0603020202020204" pitchFamily="34" charset="0"/>
                        </a:rPr>
                        <a:t>Impact Category</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Direct</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Supplier Sales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Income </a:t>
                      </a:r>
                      <a:br>
                        <a:rPr lang="en-US" sz="1400" b="1" i="0" u="none" strike="noStrike" dirty="0">
                          <a:solidFill>
                            <a:schemeClr val="bg2"/>
                          </a:solidFill>
                          <a:effectLst/>
                          <a:latin typeface="Trebuchet MS" panose="020B0603020202020204" pitchFamily="34" charset="0"/>
                        </a:rPr>
                      </a:br>
                      <a:r>
                        <a:rPr lang="en-US" sz="1400" b="1" i="0" u="none" strike="noStrike" dirty="0">
                          <a:solidFill>
                            <a:schemeClr val="bg2"/>
                          </a:solidFill>
                          <a:effectLst/>
                          <a:latin typeface="Trebuchet MS" panose="020B0603020202020204" pitchFamily="34" charset="0"/>
                        </a:rPr>
                        <a:t>Re-spending</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TOTAL Payroll (Billions)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3184184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On-Airport</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direct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Supplier Sales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(On-airport Income re-spending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total payroll)</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9247318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Visitor Spending</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direct payroll)</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(Visitor Spending Supplier Sales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Income re-spending payroll)</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total payroll)</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961362674"/>
                  </a:ext>
                </a:extLst>
              </a:tr>
              <a:tr h="280090">
                <a:tc>
                  <a:txBody>
                    <a:bodyPr/>
                    <a:lstStyle/>
                    <a:p>
                      <a:pPr algn="r" fontAlgn="b"/>
                      <a:r>
                        <a:rPr lang="en-US" sz="1400" b="1" i="0" u="none" strike="noStrike" dirty="0">
                          <a:solidFill>
                            <a:srgbClr val="000000"/>
                          </a:solidFill>
                          <a:effectLst/>
                          <a:latin typeface="Trebuchet MS" panose="020B0603020202020204" pitchFamily="34" charset="0"/>
                        </a:rPr>
                        <a:t>Total Payroll (Billions)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(Direct total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(Supplier Sales total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(Income Re-spending total payroll)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(Total payroll)</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pic>
        <p:nvPicPr>
          <p:cNvPr id="5" name="Picture 4">
            <a:extLst>
              <a:ext uri="{FF2B5EF4-FFF2-40B4-BE49-F238E27FC236}">
                <a16:creationId xmlns:a16="http://schemas.microsoft.com/office/drawing/2014/main" id="{620A1837-C0F1-4291-908D-09AF0F43BE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02630" y="820752"/>
            <a:ext cx="1491714" cy="1005840"/>
          </a:xfrm>
          <a:prstGeom prst="rect">
            <a:avLst/>
          </a:prstGeom>
        </p:spPr>
      </p:pic>
      <p:sp>
        <p:nvSpPr>
          <p:cNvPr id="8" name="TextBox 7">
            <a:extLst>
              <a:ext uri="{FF2B5EF4-FFF2-40B4-BE49-F238E27FC236}">
                <a16:creationId xmlns:a16="http://schemas.microsoft.com/office/drawing/2014/main" id="{271BE34C-8D08-4DB1-BEC6-C2B9C2EEB844}"/>
              </a:ext>
            </a:extLst>
          </p:cNvPr>
          <p:cNvSpPr txBox="1"/>
          <p:nvPr/>
        </p:nvSpPr>
        <p:spPr>
          <a:xfrm>
            <a:off x="206828" y="1891180"/>
            <a:ext cx="8662852" cy="430887"/>
          </a:xfrm>
          <a:prstGeom prst="rect">
            <a:avLst/>
          </a:prstGeom>
          <a:noFill/>
        </p:spPr>
        <p:txBody>
          <a:bodyPr wrap="square" rtlCol="0">
            <a:spAutoFit/>
          </a:bodyPr>
          <a:lstStyle/>
          <a:p>
            <a:pPr algn="ctr"/>
            <a:r>
              <a:rPr lang="en-US" sz="2200" dirty="0">
                <a:highlight>
                  <a:srgbClr val="FFFF00"/>
                </a:highlight>
                <a:latin typeface="Trebuchet MS" panose="020B0603020202020204" pitchFamily="34" charset="0"/>
              </a:rPr>
              <a:t>&lt;INSERT AIRPORT NAME&gt;</a:t>
            </a:r>
          </a:p>
        </p:txBody>
      </p:sp>
      <p:sp>
        <p:nvSpPr>
          <p:cNvPr id="6" name="TextBox 5">
            <a:extLst>
              <a:ext uri="{FF2B5EF4-FFF2-40B4-BE49-F238E27FC236}">
                <a16:creationId xmlns:a16="http://schemas.microsoft.com/office/drawing/2014/main" id="{27C5D58C-0885-49C1-AE03-CC898757EF6B}"/>
              </a:ext>
            </a:extLst>
          </p:cNvPr>
          <p:cNvSpPr txBox="1"/>
          <p:nvPr/>
        </p:nvSpPr>
        <p:spPr>
          <a:xfrm>
            <a:off x="5137608" y="6558175"/>
            <a:ext cx="3733167" cy="307777"/>
          </a:xfrm>
          <a:prstGeom prst="rect">
            <a:avLst/>
          </a:prstGeom>
          <a:noFill/>
        </p:spPr>
        <p:txBody>
          <a:bodyPr wrap="square" rtlCol="0">
            <a:spAutoFit/>
          </a:bodyPr>
          <a:lstStyle/>
          <a:p>
            <a:r>
              <a:rPr lang="en-US" sz="1400" i="1" dirty="0">
                <a:solidFill>
                  <a:schemeClr val="accent3"/>
                </a:solidFill>
                <a:latin typeface="Trebuchet MS" panose="020B0603020202020204" pitchFamily="34" charset="0"/>
              </a:rPr>
              <a:t>Note: Columns may not add due to rounding</a:t>
            </a:r>
          </a:p>
        </p:txBody>
      </p:sp>
    </p:spTree>
    <p:extLst>
      <p:ext uri="{BB962C8B-B14F-4D97-AF65-F5344CB8AC3E}">
        <p14:creationId xmlns:p14="http://schemas.microsoft.com/office/powerpoint/2010/main" val="22388065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F137-2B6D-4FFD-89AA-44F79123D6F1}"/>
              </a:ext>
            </a:extLst>
          </p:cNvPr>
          <p:cNvSpPr>
            <a:spLocks noGrp="1"/>
          </p:cNvSpPr>
          <p:nvPr>
            <p:ph type="title"/>
          </p:nvPr>
        </p:nvSpPr>
        <p:spPr/>
        <p:txBody>
          <a:bodyPr anchor="ctr">
            <a:noAutofit/>
          </a:bodyPr>
          <a:lstStyle/>
          <a:p>
            <a:r>
              <a:rPr lang="en-US" sz="2800" dirty="0"/>
              <a:t>Colorado Airport Economic Impacts —        </a:t>
            </a:r>
            <a:r>
              <a:rPr lang="en-US" sz="2800" b="1" dirty="0"/>
              <a:t>Value Added (Billions)</a:t>
            </a:r>
          </a:p>
        </p:txBody>
      </p:sp>
      <p:graphicFrame>
        <p:nvGraphicFramePr>
          <p:cNvPr id="5" name="Table 4">
            <a:extLst>
              <a:ext uri="{FF2B5EF4-FFF2-40B4-BE49-F238E27FC236}">
                <a16:creationId xmlns:a16="http://schemas.microsoft.com/office/drawing/2014/main" id="{F31ED0FF-6B91-4C2B-8545-A26B9536A6B0}"/>
              </a:ext>
            </a:extLst>
          </p:cNvPr>
          <p:cNvGraphicFramePr>
            <a:graphicFrameLocks noGrp="1"/>
          </p:cNvGraphicFramePr>
          <p:nvPr>
            <p:extLst>
              <p:ext uri="{D42A27DB-BD31-4B8C-83A1-F6EECF244321}">
                <p14:modId xmlns:p14="http://schemas.microsoft.com/office/powerpoint/2010/main" val="4221903966"/>
              </p:ext>
            </p:extLst>
          </p:nvPr>
        </p:nvGraphicFramePr>
        <p:xfrm>
          <a:off x="274320" y="2443375"/>
          <a:ext cx="8595360" cy="3169920"/>
        </p:xfrm>
        <a:graphic>
          <a:graphicData uri="http://schemas.openxmlformats.org/drawingml/2006/table">
            <a:tbl>
              <a:tblPr/>
              <a:tblGrid>
                <a:gridCol w="1828800">
                  <a:extLst>
                    <a:ext uri="{9D8B030D-6E8A-4147-A177-3AD203B41FA5}">
                      <a16:colId xmlns:a16="http://schemas.microsoft.com/office/drawing/2014/main" val="1395881537"/>
                    </a:ext>
                  </a:extLst>
                </a:gridCol>
                <a:gridCol w="1645920">
                  <a:extLst>
                    <a:ext uri="{9D8B030D-6E8A-4147-A177-3AD203B41FA5}">
                      <a16:colId xmlns:a16="http://schemas.microsoft.com/office/drawing/2014/main" val="3568734600"/>
                    </a:ext>
                  </a:extLst>
                </a:gridCol>
                <a:gridCol w="1645920">
                  <a:extLst>
                    <a:ext uri="{9D8B030D-6E8A-4147-A177-3AD203B41FA5}">
                      <a16:colId xmlns:a16="http://schemas.microsoft.com/office/drawing/2014/main" val="2220689623"/>
                    </a:ext>
                  </a:extLst>
                </a:gridCol>
                <a:gridCol w="1645920">
                  <a:extLst>
                    <a:ext uri="{9D8B030D-6E8A-4147-A177-3AD203B41FA5}">
                      <a16:colId xmlns:a16="http://schemas.microsoft.com/office/drawing/2014/main" val="2391957169"/>
                    </a:ext>
                  </a:extLst>
                </a:gridCol>
                <a:gridCol w="1828800">
                  <a:extLst>
                    <a:ext uri="{9D8B030D-6E8A-4147-A177-3AD203B41FA5}">
                      <a16:colId xmlns:a16="http://schemas.microsoft.com/office/drawing/2014/main" val="244636123"/>
                    </a:ext>
                  </a:extLst>
                </a:gridCol>
              </a:tblGrid>
              <a:tr h="548640">
                <a:tc>
                  <a:txBody>
                    <a:bodyPr/>
                    <a:lstStyle/>
                    <a:p>
                      <a:pPr algn="ctr" fontAlgn="b"/>
                      <a:r>
                        <a:rPr lang="en-US" sz="1400" b="1" i="0" u="none" strike="noStrike" dirty="0">
                          <a:solidFill>
                            <a:schemeClr val="bg2"/>
                          </a:solidFill>
                          <a:effectLst/>
                          <a:latin typeface="Trebuchet MS" panose="020B0603020202020204" pitchFamily="34" charset="0"/>
                        </a:rPr>
                        <a:t>Impact Category</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4"/>
                    </a:solidFill>
                  </a:tcPr>
                </a:tc>
                <a:tc>
                  <a:txBody>
                    <a:bodyPr/>
                    <a:lstStyle/>
                    <a:p>
                      <a:pPr algn="ctr" fontAlgn="b"/>
                      <a:r>
                        <a:rPr lang="en-US" sz="1400" b="1" i="0" u="none" strike="noStrike" dirty="0">
                          <a:solidFill>
                            <a:schemeClr val="bg2"/>
                          </a:solidFill>
                          <a:effectLst/>
                          <a:latin typeface="Trebuchet MS" panose="020B0603020202020204" pitchFamily="34" charset="0"/>
                        </a:rPr>
                        <a:t>Direct</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4"/>
                    </a:solidFill>
                  </a:tcPr>
                </a:tc>
                <a:tc>
                  <a:txBody>
                    <a:bodyPr/>
                    <a:lstStyle/>
                    <a:p>
                      <a:pPr algn="ctr" fontAlgn="b"/>
                      <a:r>
                        <a:rPr lang="en-US" sz="1400" b="1" i="0" u="none" strike="noStrike" dirty="0">
                          <a:solidFill>
                            <a:schemeClr val="bg2"/>
                          </a:solidFill>
                          <a:effectLst/>
                          <a:latin typeface="Trebuchet MS" panose="020B0603020202020204" pitchFamily="34" charset="0"/>
                        </a:rPr>
                        <a:t>Supplier Sales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4"/>
                    </a:solidFill>
                  </a:tcPr>
                </a:tc>
                <a:tc>
                  <a:txBody>
                    <a:bodyPr/>
                    <a:lstStyle/>
                    <a:p>
                      <a:pPr algn="ctr" fontAlgn="b"/>
                      <a:r>
                        <a:rPr lang="en-US" sz="1400" b="1" i="0" u="none" strike="noStrike" dirty="0">
                          <a:solidFill>
                            <a:schemeClr val="bg2"/>
                          </a:solidFill>
                          <a:effectLst/>
                          <a:latin typeface="Trebuchet MS" panose="020B0603020202020204" pitchFamily="34" charset="0"/>
                        </a:rPr>
                        <a:t>Income </a:t>
                      </a:r>
                      <a:br>
                        <a:rPr lang="en-US" sz="1400" b="1" i="0" u="none" strike="noStrike" dirty="0">
                          <a:solidFill>
                            <a:schemeClr val="bg2"/>
                          </a:solidFill>
                          <a:effectLst/>
                          <a:latin typeface="Trebuchet MS" panose="020B0603020202020204" pitchFamily="34" charset="0"/>
                        </a:rPr>
                      </a:br>
                      <a:r>
                        <a:rPr lang="en-US" sz="1400" b="1" i="0" u="none" strike="noStrike" dirty="0">
                          <a:solidFill>
                            <a:schemeClr val="bg2"/>
                          </a:solidFill>
                          <a:effectLst/>
                          <a:latin typeface="Trebuchet MS" panose="020B0603020202020204" pitchFamily="34" charset="0"/>
                        </a:rPr>
                        <a:t>Re-spending</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4"/>
                    </a:solidFill>
                  </a:tcPr>
                </a:tc>
                <a:tc>
                  <a:txBody>
                    <a:bodyPr/>
                    <a:lstStyle/>
                    <a:p>
                      <a:pPr algn="ctr" fontAlgn="b"/>
                      <a:r>
                        <a:rPr lang="en-US" sz="1400" b="1" i="0" u="none" strike="noStrike" dirty="0">
                          <a:solidFill>
                            <a:schemeClr val="bg2"/>
                          </a:solidFill>
                          <a:effectLst/>
                          <a:latin typeface="Trebuchet MS" panose="020B0603020202020204" pitchFamily="34" charset="0"/>
                        </a:rPr>
                        <a:t>TOTAL Value Added (Billions)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3184184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On-Airport</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direct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Supplier Sales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(On-airport Income re-spending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total Value added)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92473183"/>
                  </a:ext>
                </a:extLst>
              </a:tr>
              <a:tr h="280090">
                <a:tc>
                  <a:txBody>
                    <a:bodyPr/>
                    <a:lstStyle/>
                    <a:p>
                      <a:pPr algn="l" fontAlgn="b"/>
                      <a:r>
                        <a:rPr lang="en-US" sz="1400" b="0" i="0" u="none" strike="noStrike" dirty="0">
                          <a:solidFill>
                            <a:srgbClr val="000000"/>
                          </a:solidFill>
                          <a:effectLst/>
                          <a:latin typeface="Trebuchet MS" panose="020B0603020202020204" pitchFamily="34" charset="0"/>
                        </a:rPr>
                        <a:t>Visitor Spending</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direct value added)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(Visitor Spending Supplier Sales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Income re-spending value added)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total Value added)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961362674"/>
                  </a:ext>
                </a:extLst>
              </a:tr>
              <a:tr h="280090">
                <a:tc>
                  <a:txBody>
                    <a:bodyPr/>
                    <a:lstStyle/>
                    <a:p>
                      <a:pPr algn="r" fontAlgn="b"/>
                      <a:r>
                        <a:rPr lang="en-US" sz="1400" b="1" i="0" u="none" strike="noStrike" dirty="0">
                          <a:solidFill>
                            <a:srgbClr val="000000"/>
                          </a:solidFill>
                          <a:effectLst/>
                          <a:latin typeface="Trebuchet MS" panose="020B0603020202020204" pitchFamily="34" charset="0"/>
                        </a:rPr>
                        <a:t>Total Value Added (Billions)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(Direct total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(Supplier Sales total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(Income Re-spending total value added)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(Total Value Added)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pic>
        <p:nvPicPr>
          <p:cNvPr id="6" name="Picture 5">
            <a:extLst>
              <a:ext uri="{FF2B5EF4-FFF2-40B4-BE49-F238E27FC236}">
                <a16:creationId xmlns:a16="http://schemas.microsoft.com/office/drawing/2014/main" id="{6B09511B-14B8-4745-9C13-F055D46DE0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2277" y="628425"/>
            <a:ext cx="1371600" cy="1373123"/>
          </a:xfrm>
          <a:prstGeom prst="rect">
            <a:avLst/>
          </a:prstGeom>
        </p:spPr>
      </p:pic>
      <p:sp>
        <p:nvSpPr>
          <p:cNvPr id="3" name="TextBox 2">
            <a:extLst>
              <a:ext uri="{FF2B5EF4-FFF2-40B4-BE49-F238E27FC236}">
                <a16:creationId xmlns:a16="http://schemas.microsoft.com/office/drawing/2014/main" id="{581A2740-9323-4229-A6DB-BD915546B334}"/>
              </a:ext>
            </a:extLst>
          </p:cNvPr>
          <p:cNvSpPr txBox="1"/>
          <p:nvPr/>
        </p:nvSpPr>
        <p:spPr>
          <a:xfrm>
            <a:off x="5137608" y="6558175"/>
            <a:ext cx="3733167" cy="307777"/>
          </a:xfrm>
          <a:prstGeom prst="rect">
            <a:avLst/>
          </a:prstGeom>
          <a:noFill/>
        </p:spPr>
        <p:txBody>
          <a:bodyPr wrap="square" rtlCol="0">
            <a:spAutoFit/>
          </a:bodyPr>
          <a:lstStyle/>
          <a:p>
            <a:r>
              <a:rPr lang="en-US" sz="1400" i="1" dirty="0">
                <a:solidFill>
                  <a:schemeClr val="accent3"/>
                </a:solidFill>
                <a:latin typeface="Trebuchet MS" panose="020B0603020202020204" pitchFamily="34" charset="0"/>
              </a:rPr>
              <a:t>Note: Columns may not add due to rounding</a:t>
            </a:r>
          </a:p>
        </p:txBody>
      </p:sp>
      <p:sp>
        <p:nvSpPr>
          <p:cNvPr id="8" name="TextBox 7">
            <a:extLst>
              <a:ext uri="{FF2B5EF4-FFF2-40B4-BE49-F238E27FC236}">
                <a16:creationId xmlns:a16="http://schemas.microsoft.com/office/drawing/2014/main" id="{D68E8A87-00F5-4DF6-8B86-AEE820E37A27}"/>
              </a:ext>
            </a:extLst>
          </p:cNvPr>
          <p:cNvSpPr txBox="1"/>
          <p:nvPr/>
        </p:nvSpPr>
        <p:spPr>
          <a:xfrm>
            <a:off x="206828" y="1891180"/>
            <a:ext cx="8662852" cy="430887"/>
          </a:xfrm>
          <a:prstGeom prst="rect">
            <a:avLst/>
          </a:prstGeom>
          <a:noFill/>
        </p:spPr>
        <p:txBody>
          <a:bodyPr wrap="square" rtlCol="0">
            <a:spAutoFit/>
          </a:bodyPr>
          <a:lstStyle/>
          <a:p>
            <a:pPr algn="ctr"/>
            <a:r>
              <a:rPr lang="en-US" sz="2200" dirty="0">
                <a:highlight>
                  <a:srgbClr val="FFFF00"/>
                </a:highlight>
                <a:latin typeface="Trebuchet MS" panose="020B0603020202020204" pitchFamily="34" charset="0"/>
              </a:rPr>
              <a:t>&lt;INSERT AIRPORT NAME&gt;</a:t>
            </a:r>
          </a:p>
        </p:txBody>
      </p:sp>
    </p:spTree>
    <p:extLst>
      <p:ext uri="{BB962C8B-B14F-4D97-AF65-F5344CB8AC3E}">
        <p14:creationId xmlns:p14="http://schemas.microsoft.com/office/powerpoint/2010/main" val="3727386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80ED-8346-4F70-91D0-70E67F4A891D}"/>
              </a:ext>
            </a:extLst>
          </p:cNvPr>
          <p:cNvSpPr>
            <a:spLocks noGrp="1"/>
          </p:cNvSpPr>
          <p:nvPr>
            <p:ph type="title"/>
          </p:nvPr>
        </p:nvSpPr>
        <p:spPr>
          <a:xfrm>
            <a:off x="628650" y="855237"/>
            <a:ext cx="7886700" cy="1073146"/>
          </a:xfrm>
        </p:spPr>
        <p:txBody>
          <a:bodyPr>
            <a:noAutofit/>
          </a:bodyPr>
          <a:lstStyle/>
          <a:p>
            <a:r>
              <a:rPr lang="en-US" sz="2800" dirty="0"/>
              <a:t>Colorado Airport Economic Impacts —           </a:t>
            </a:r>
            <a:r>
              <a:rPr lang="en-US" sz="2800" b="1" dirty="0"/>
              <a:t>Business Revenues (Billions)</a:t>
            </a:r>
          </a:p>
        </p:txBody>
      </p:sp>
      <p:pic>
        <p:nvPicPr>
          <p:cNvPr id="5" name="Picture 4">
            <a:extLst>
              <a:ext uri="{FF2B5EF4-FFF2-40B4-BE49-F238E27FC236}">
                <a16:creationId xmlns:a16="http://schemas.microsoft.com/office/drawing/2014/main" id="{05E788BA-6D9A-45EE-B12D-29F4A02799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118" y="658777"/>
            <a:ext cx="1280160" cy="1280160"/>
          </a:xfrm>
          <a:prstGeom prst="rect">
            <a:avLst/>
          </a:prstGeom>
        </p:spPr>
      </p:pic>
      <p:graphicFrame>
        <p:nvGraphicFramePr>
          <p:cNvPr id="7" name="Table 6">
            <a:extLst>
              <a:ext uri="{FF2B5EF4-FFF2-40B4-BE49-F238E27FC236}">
                <a16:creationId xmlns:a16="http://schemas.microsoft.com/office/drawing/2014/main" id="{09D680B8-7F27-49AF-B664-736293FC416F}"/>
              </a:ext>
            </a:extLst>
          </p:cNvPr>
          <p:cNvGraphicFramePr>
            <a:graphicFrameLocks noGrp="1"/>
          </p:cNvGraphicFramePr>
          <p:nvPr>
            <p:extLst>
              <p:ext uri="{D42A27DB-BD31-4B8C-83A1-F6EECF244321}">
                <p14:modId xmlns:p14="http://schemas.microsoft.com/office/powerpoint/2010/main" val="871504693"/>
              </p:ext>
            </p:extLst>
          </p:nvPr>
        </p:nvGraphicFramePr>
        <p:xfrm>
          <a:off x="274320" y="2439310"/>
          <a:ext cx="8595360" cy="3383280"/>
        </p:xfrm>
        <a:graphic>
          <a:graphicData uri="http://schemas.openxmlformats.org/drawingml/2006/table">
            <a:tbl>
              <a:tblPr/>
              <a:tblGrid>
                <a:gridCol w="1828800">
                  <a:extLst>
                    <a:ext uri="{9D8B030D-6E8A-4147-A177-3AD203B41FA5}">
                      <a16:colId xmlns:a16="http://schemas.microsoft.com/office/drawing/2014/main" val="1395881537"/>
                    </a:ext>
                  </a:extLst>
                </a:gridCol>
                <a:gridCol w="1645920">
                  <a:extLst>
                    <a:ext uri="{9D8B030D-6E8A-4147-A177-3AD203B41FA5}">
                      <a16:colId xmlns:a16="http://schemas.microsoft.com/office/drawing/2014/main" val="3568734600"/>
                    </a:ext>
                  </a:extLst>
                </a:gridCol>
                <a:gridCol w="1645920">
                  <a:extLst>
                    <a:ext uri="{9D8B030D-6E8A-4147-A177-3AD203B41FA5}">
                      <a16:colId xmlns:a16="http://schemas.microsoft.com/office/drawing/2014/main" val="2220689623"/>
                    </a:ext>
                  </a:extLst>
                </a:gridCol>
                <a:gridCol w="1645920">
                  <a:extLst>
                    <a:ext uri="{9D8B030D-6E8A-4147-A177-3AD203B41FA5}">
                      <a16:colId xmlns:a16="http://schemas.microsoft.com/office/drawing/2014/main" val="2391957169"/>
                    </a:ext>
                  </a:extLst>
                </a:gridCol>
                <a:gridCol w="1828800">
                  <a:extLst>
                    <a:ext uri="{9D8B030D-6E8A-4147-A177-3AD203B41FA5}">
                      <a16:colId xmlns:a16="http://schemas.microsoft.com/office/drawing/2014/main" val="2406217305"/>
                    </a:ext>
                  </a:extLst>
                </a:gridCol>
              </a:tblGrid>
              <a:tr h="548640">
                <a:tc>
                  <a:txBody>
                    <a:bodyPr/>
                    <a:lstStyle/>
                    <a:p>
                      <a:pPr algn="ctr" fontAlgn="b"/>
                      <a:r>
                        <a:rPr lang="en-US" sz="1400" b="1" i="0" u="none" strike="noStrike" dirty="0">
                          <a:solidFill>
                            <a:schemeClr val="bg2"/>
                          </a:solidFill>
                          <a:effectLst/>
                          <a:latin typeface="Trebuchet MS" panose="020B0603020202020204" pitchFamily="34" charset="0"/>
                        </a:rPr>
                        <a:t>Impact Category</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pPr algn="ctr" fontAlgn="b"/>
                      <a:r>
                        <a:rPr lang="en-US" sz="1400" b="1" i="0" u="none" strike="noStrike" dirty="0">
                          <a:solidFill>
                            <a:schemeClr val="bg2"/>
                          </a:solidFill>
                          <a:effectLst/>
                          <a:latin typeface="Trebuchet MS" panose="020B0603020202020204" pitchFamily="34" charset="0"/>
                        </a:rPr>
                        <a:t>Direct</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pPr algn="ctr" fontAlgn="b"/>
                      <a:r>
                        <a:rPr lang="en-US" sz="1400" b="1" i="0" u="none" strike="noStrike" dirty="0">
                          <a:solidFill>
                            <a:schemeClr val="bg2"/>
                          </a:solidFill>
                          <a:effectLst/>
                          <a:latin typeface="Trebuchet MS" panose="020B0603020202020204" pitchFamily="34" charset="0"/>
                        </a:rPr>
                        <a:t>Supplier Sales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pPr algn="ctr" fontAlgn="b"/>
                      <a:r>
                        <a:rPr lang="en-US" sz="1400" b="1" i="0" u="none" strike="noStrike" dirty="0">
                          <a:solidFill>
                            <a:schemeClr val="bg2"/>
                          </a:solidFill>
                          <a:effectLst/>
                          <a:latin typeface="Trebuchet MS" panose="020B0603020202020204" pitchFamily="34" charset="0"/>
                        </a:rPr>
                        <a:t>Income </a:t>
                      </a:r>
                      <a:br>
                        <a:rPr lang="en-US" sz="1400" b="1" i="0" u="none" strike="noStrike" dirty="0">
                          <a:solidFill>
                            <a:schemeClr val="bg2"/>
                          </a:solidFill>
                          <a:effectLst/>
                          <a:latin typeface="Trebuchet MS" panose="020B0603020202020204" pitchFamily="34" charset="0"/>
                        </a:rPr>
                      </a:br>
                      <a:r>
                        <a:rPr lang="en-US" sz="1400" b="1" i="0" u="none" strike="noStrike" dirty="0">
                          <a:solidFill>
                            <a:schemeClr val="bg2"/>
                          </a:solidFill>
                          <a:effectLst/>
                          <a:latin typeface="Trebuchet MS" panose="020B0603020202020204" pitchFamily="34" charset="0"/>
                        </a:rPr>
                        <a:t>Re-spending</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pPr algn="ctr" fontAlgn="b"/>
                      <a:r>
                        <a:rPr lang="en-US" sz="1400" b="1" i="0" u="none" strike="noStrike" dirty="0">
                          <a:solidFill>
                            <a:schemeClr val="bg2"/>
                          </a:solidFill>
                          <a:effectLst/>
                          <a:latin typeface="Trebuchet MS" panose="020B0603020202020204" pitchFamily="34" charset="0"/>
                        </a:rPr>
                        <a:t>TOTAL Business Revenues (Billions)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231841843"/>
                  </a:ext>
                </a:extLst>
              </a:tr>
              <a:tr h="914400">
                <a:tc>
                  <a:txBody>
                    <a:bodyPr/>
                    <a:lstStyle/>
                    <a:p>
                      <a:pPr algn="l" fontAlgn="b"/>
                      <a:r>
                        <a:rPr lang="en-US" sz="1400" b="0" i="0" u="none" strike="noStrike" dirty="0">
                          <a:solidFill>
                            <a:srgbClr val="000000"/>
                          </a:solidFill>
                          <a:effectLst/>
                          <a:latin typeface="Trebuchet MS" panose="020B0603020202020204" pitchFamily="34" charset="0"/>
                        </a:rPr>
                        <a:t>On-Airport</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direct business revenues)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Supplier Sales business revenues)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(On-airport Income re-spending business revenues)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(On-airport total business revenues)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92473183"/>
                  </a:ext>
                </a:extLst>
              </a:tr>
              <a:tr h="914400">
                <a:tc>
                  <a:txBody>
                    <a:bodyPr/>
                    <a:lstStyle/>
                    <a:p>
                      <a:pPr algn="l" fontAlgn="b"/>
                      <a:r>
                        <a:rPr lang="en-US" sz="1400" b="0" i="0" u="none" strike="noStrike" dirty="0">
                          <a:solidFill>
                            <a:srgbClr val="000000"/>
                          </a:solidFill>
                          <a:effectLst/>
                          <a:latin typeface="Trebuchet MS" panose="020B0603020202020204" pitchFamily="34" charset="0"/>
                        </a:rPr>
                        <a:t>Visitor Spending</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direct business revenues)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highlight>
                            <a:srgbClr val="FFFF00"/>
                          </a:highlight>
                          <a:latin typeface="Trebuchet MS" panose="020B0603020202020204" pitchFamily="34" charset="0"/>
                        </a:rPr>
                        <a:t>(Visitor Spending Supplier Sales business revenues)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Income re-spending business revenues)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tc>
                  <a:txBody>
                    <a:bodyPr/>
                    <a:lstStyle/>
                    <a:p>
                      <a:pPr algn="r" fontAlgn="b"/>
                      <a:r>
                        <a:rPr lang="en-US" sz="1400" b="0" i="0" u="none" strike="noStrike" dirty="0">
                          <a:solidFill>
                            <a:srgbClr val="000000"/>
                          </a:solidFill>
                          <a:effectLst/>
                          <a:highlight>
                            <a:srgbClr val="FFFF00"/>
                          </a:highlight>
                          <a:latin typeface="Trebuchet MS" panose="020B0603020202020204" pitchFamily="34" charset="0"/>
                        </a:rPr>
                        <a:t>(Visitor Spending total business revenues)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961362674"/>
                  </a:ext>
                </a:extLst>
              </a:tr>
              <a:tr h="280090">
                <a:tc>
                  <a:txBody>
                    <a:bodyPr/>
                    <a:lstStyle/>
                    <a:p>
                      <a:pPr algn="r" fontAlgn="b"/>
                      <a:r>
                        <a:rPr lang="en-US" sz="1400" b="1" i="0" u="none" strike="noStrike" dirty="0">
                          <a:solidFill>
                            <a:srgbClr val="000000"/>
                          </a:solidFill>
                          <a:effectLst/>
                          <a:latin typeface="Trebuchet MS" panose="020B0603020202020204" pitchFamily="34" charset="0"/>
                        </a:rPr>
                        <a:t>Total Business Revenues (Billions)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(Direct total business revenues)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(Supplier Sales total </a:t>
                      </a:r>
                      <a:r>
                        <a:rPr lang="en-US" sz="1400" b="0" i="0" u="none" strike="noStrike" dirty="0">
                          <a:solidFill>
                            <a:srgbClr val="000000"/>
                          </a:solidFill>
                          <a:effectLst/>
                          <a:highlight>
                            <a:srgbClr val="FFFF00"/>
                          </a:highlight>
                          <a:latin typeface="Trebuchet MS" panose="020B0603020202020204" pitchFamily="34" charset="0"/>
                        </a:rPr>
                        <a:t>business revenues</a:t>
                      </a:r>
                      <a:r>
                        <a:rPr lang="en-US" sz="1400" b="1" i="0" u="none" strike="noStrike" dirty="0">
                          <a:solidFill>
                            <a:srgbClr val="000000"/>
                          </a:solidFill>
                          <a:effectLst/>
                          <a:highlight>
                            <a:srgbClr val="FFFF00"/>
                          </a:highlight>
                          <a:latin typeface="Trebuchet MS" panose="020B0603020202020204" pitchFamily="34" charset="0"/>
                        </a:rPr>
                        <a:t>)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(Income Re-spending total </a:t>
                      </a:r>
                      <a:r>
                        <a:rPr lang="en-US" sz="1400" b="0" i="0" u="none" strike="noStrike" dirty="0">
                          <a:solidFill>
                            <a:srgbClr val="000000"/>
                          </a:solidFill>
                          <a:effectLst/>
                          <a:highlight>
                            <a:srgbClr val="FFFF00"/>
                          </a:highlight>
                          <a:latin typeface="Trebuchet MS" panose="020B0603020202020204" pitchFamily="34" charset="0"/>
                        </a:rPr>
                        <a:t>business revenues</a:t>
                      </a:r>
                      <a:r>
                        <a:rPr lang="en-US" sz="1400" b="1" i="0" u="none" strike="noStrike" dirty="0">
                          <a:solidFill>
                            <a:srgbClr val="000000"/>
                          </a:solidFill>
                          <a:effectLst/>
                          <a:highlight>
                            <a:srgbClr val="FFFF00"/>
                          </a:highlight>
                          <a:latin typeface="Trebuchet MS" panose="020B0603020202020204" pitchFamily="34" charset="0"/>
                        </a:rPr>
                        <a:t>)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(Total business revenues)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sp>
        <p:nvSpPr>
          <p:cNvPr id="10" name="TextBox 9">
            <a:extLst>
              <a:ext uri="{FF2B5EF4-FFF2-40B4-BE49-F238E27FC236}">
                <a16:creationId xmlns:a16="http://schemas.microsoft.com/office/drawing/2014/main" id="{060F1CAC-5A04-4324-BDC4-EDC1F32A340F}"/>
              </a:ext>
            </a:extLst>
          </p:cNvPr>
          <p:cNvSpPr txBox="1"/>
          <p:nvPr/>
        </p:nvSpPr>
        <p:spPr>
          <a:xfrm>
            <a:off x="206828" y="1891180"/>
            <a:ext cx="8662852" cy="430887"/>
          </a:xfrm>
          <a:prstGeom prst="rect">
            <a:avLst/>
          </a:prstGeom>
          <a:noFill/>
        </p:spPr>
        <p:txBody>
          <a:bodyPr wrap="square" rtlCol="0">
            <a:spAutoFit/>
          </a:bodyPr>
          <a:lstStyle/>
          <a:p>
            <a:pPr algn="ctr"/>
            <a:r>
              <a:rPr lang="en-US" sz="2200" dirty="0">
                <a:highlight>
                  <a:srgbClr val="FFFF00"/>
                </a:highlight>
                <a:latin typeface="Trebuchet MS" panose="020B0603020202020204" pitchFamily="34" charset="0"/>
              </a:rPr>
              <a:t>&lt;INSERT AIRPORT NAME&gt;</a:t>
            </a:r>
          </a:p>
        </p:txBody>
      </p:sp>
      <p:sp>
        <p:nvSpPr>
          <p:cNvPr id="6" name="TextBox 5">
            <a:extLst>
              <a:ext uri="{FF2B5EF4-FFF2-40B4-BE49-F238E27FC236}">
                <a16:creationId xmlns:a16="http://schemas.microsoft.com/office/drawing/2014/main" id="{87B01B42-4B31-44F1-BCEB-8601CD0B329C}"/>
              </a:ext>
            </a:extLst>
          </p:cNvPr>
          <p:cNvSpPr txBox="1"/>
          <p:nvPr/>
        </p:nvSpPr>
        <p:spPr>
          <a:xfrm>
            <a:off x="5137608" y="6558175"/>
            <a:ext cx="3733167" cy="307777"/>
          </a:xfrm>
          <a:prstGeom prst="rect">
            <a:avLst/>
          </a:prstGeom>
          <a:noFill/>
        </p:spPr>
        <p:txBody>
          <a:bodyPr wrap="square" rtlCol="0">
            <a:spAutoFit/>
          </a:bodyPr>
          <a:lstStyle/>
          <a:p>
            <a:r>
              <a:rPr lang="en-US" sz="1400" i="1" dirty="0">
                <a:solidFill>
                  <a:schemeClr val="accent3"/>
                </a:solidFill>
                <a:latin typeface="Trebuchet MS" panose="020B0603020202020204" pitchFamily="34" charset="0"/>
              </a:rPr>
              <a:t>Note: Columns may not add due to rounding</a:t>
            </a:r>
          </a:p>
        </p:txBody>
      </p:sp>
    </p:spTree>
    <p:extLst>
      <p:ext uri="{BB962C8B-B14F-4D97-AF65-F5344CB8AC3E}">
        <p14:creationId xmlns:p14="http://schemas.microsoft.com/office/powerpoint/2010/main" val="38206299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5456-75D6-4A68-B7B8-4A0D7932A247}"/>
              </a:ext>
            </a:extLst>
          </p:cNvPr>
          <p:cNvSpPr>
            <a:spLocks noGrp="1"/>
          </p:cNvSpPr>
          <p:nvPr>
            <p:ph type="title"/>
          </p:nvPr>
        </p:nvSpPr>
        <p:spPr/>
        <p:txBody>
          <a:bodyPr/>
          <a:lstStyle/>
          <a:p>
            <a:r>
              <a:rPr lang="en-US" dirty="0"/>
              <a:t>Tax Analysis</a:t>
            </a:r>
          </a:p>
        </p:txBody>
      </p:sp>
      <p:sp>
        <p:nvSpPr>
          <p:cNvPr id="6" name="TextBox 5">
            <a:extLst>
              <a:ext uri="{FF2B5EF4-FFF2-40B4-BE49-F238E27FC236}">
                <a16:creationId xmlns:a16="http://schemas.microsoft.com/office/drawing/2014/main" id="{3303C5BD-D943-41F3-90CF-17D6300AD71A}"/>
              </a:ext>
            </a:extLst>
          </p:cNvPr>
          <p:cNvSpPr txBox="1"/>
          <p:nvPr/>
        </p:nvSpPr>
        <p:spPr>
          <a:xfrm>
            <a:off x="628650" y="2273488"/>
            <a:ext cx="5074920" cy="369332"/>
          </a:xfrm>
          <a:prstGeom prst="rect">
            <a:avLst/>
          </a:prstGeom>
          <a:noFill/>
        </p:spPr>
        <p:txBody>
          <a:bodyPr wrap="square" rtlCol="0">
            <a:spAutoFit/>
          </a:bodyPr>
          <a:lstStyle/>
          <a:p>
            <a:r>
              <a:rPr lang="en-US" dirty="0">
                <a:latin typeface="Trebuchet MS" panose="020B0603020202020204" pitchFamily="34" charset="0"/>
              </a:rPr>
              <a:t>Aviation Activities Subject to Taxes</a:t>
            </a:r>
          </a:p>
        </p:txBody>
      </p:sp>
      <p:graphicFrame>
        <p:nvGraphicFramePr>
          <p:cNvPr id="10" name="Diagram 9">
            <a:extLst>
              <a:ext uri="{FF2B5EF4-FFF2-40B4-BE49-F238E27FC236}">
                <a16:creationId xmlns:a16="http://schemas.microsoft.com/office/drawing/2014/main" id="{B8A47B25-67C9-4ADD-9EB7-F98D5C3D8DEF}"/>
              </a:ext>
            </a:extLst>
          </p:cNvPr>
          <p:cNvGraphicFramePr/>
          <p:nvPr>
            <p:extLst>
              <p:ext uri="{D42A27DB-BD31-4B8C-83A1-F6EECF244321}">
                <p14:modId xmlns:p14="http://schemas.microsoft.com/office/powerpoint/2010/main" val="1562892926"/>
              </p:ext>
            </p:extLst>
          </p:nvPr>
        </p:nvGraphicFramePr>
        <p:xfrm>
          <a:off x="628650" y="2642820"/>
          <a:ext cx="8085221" cy="3235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54723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97D9F9-EE3E-4B8E-AF77-4939EAFE6999}"/>
              </a:ext>
            </a:extLst>
          </p:cNvPr>
          <p:cNvSpPr/>
          <p:nvPr/>
        </p:nvSpPr>
        <p:spPr>
          <a:xfrm>
            <a:off x="-1443789" y="5679486"/>
            <a:ext cx="12693315" cy="845719"/>
          </a:xfrm>
          <a:prstGeom prst="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EFD73-003F-49BD-9D06-64806D0AC796}"/>
              </a:ext>
            </a:extLst>
          </p:cNvPr>
          <p:cNvSpPr>
            <a:spLocks noGrp="1"/>
          </p:cNvSpPr>
          <p:nvPr>
            <p:ph type="title"/>
          </p:nvPr>
        </p:nvSpPr>
        <p:spPr/>
        <p:txBody>
          <a:bodyPr/>
          <a:lstStyle/>
          <a:p>
            <a:r>
              <a:rPr lang="en-US" dirty="0"/>
              <a:t>Statewide Tax Analysis Findings</a:t>
            </a:r>
          </a:p>
        </p:txBody>
      </p:sp>
      <p:sp>
        <p:nvSpPr>
          <p:cNvPr id="15" name="Content Placeholder 14">
            <a:extLst>
              <a:ext uri="{FF2B5EF4-FFF2-40B4-BE49-F238E27FC236}">
                <a16:creationId xmlns:a16="http://schemas.microsoft.com/office/drawing/2014/main" id="{ECCFA7CB-F8A4-4558-99AF-26B626EC912F}"/>
              </a:ext>
            </a:extLst>
          </p:cNvPr>
          <p:cNvSpPr>
            <a:spLocks noGrp="1"/>
          </p:cNvSpPr>
          <p:nvPr>
            <p:ph idx="1"/>
          </p:nvPr>
        </p:nvSpPr>
        <p:spPr>
          <a:xfrm>
            <a:off x="761791" y="5719378"/>
            <a:ext cx="8101682" cy="4443416"/>
          </a:xfrm>
        </p:spPr>
        <p:txBody>
          <a:bodyPr>
            <a:normAutofit/>
          </a:bodyPr>
          <a:lstStyle/>
          <a:p>
            <a:pPr marL="0" indent="0" algn="ctr">
              <a:buNone/>
            </a:pPr>
            <a:r>
              <a:rPr lang="en-US" sz="2000" dirty="0"/>
              <a:t>Direct aviation activity in Colorado contributed </a:t>
            </a:r>
            <a:r>
              <a:rPr lang="en-US" b="1" i="1" dirty="0"/>
              <a:t>$1.8 billion </a:t>
            </a:r>
            <a:br>
              <a:rPr lang="en-US" b="1" dirty="0"/>
            </a:br>
            <a:r>
              <a:rPr lang="en-US" sz="2000" dirty="0"/>
              <a:t>in tax revenues to state and local governments in 2018</a:t>
            </a:r>
          </a:p>
          <a:p>
            <a:pPr marL="0" indent="0">
              <a:buNone/>
            </a:pPr>
            <a:endParaRPr lang="en-US" sz="2000" dirty="0"/>
          </a:p>
        </p:txBody>
      </p:sp>
      <p:graphicFrame>
        <p:nvGraphicFramePr>
          <p:cNvPr id="16" name="Chart 15">
            <a:extLst>
              <a:ext uri="{FF2B5EF4-FFF2-40B4-BE49-F238E27FC236}">
                <a16:creationId xmlns:a16="http://schemas.microsoft.com/office/drawing/2014/main" id="{90D9C110-8942-4E58-A8D2-B371E45DA3C1}"/>
              </a:ext>
            </a:extLst>
          </p:cNvPr>
          <p:cNvGraphicFramePr/>
          <p:nvPr>
            <p:extLst>
              <p:ext uri="{D42A27DB-BD31-4B8C-83A1-F6EECF244321}">
                <p14:modId xmlns:p14="http://schemas.microsoft.com/office/powerpoint/2010/main" val="1551920481"/>
              </p:ext>
            </p:extLst>
          </p:nvPr>
        </p:nvGraphicFramePr>
        <p:xfrm>
          <a:off x="1803752" y="2034834"/>
          <a:ext cx="5536496" cy="3586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24176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airplane that is driving down a dirt road&#10;&#10;Description automatically generated">
            <a:extLst>
              <a:ext uri="{FF2B5EF4-FFF2-40B4-BE49-F238E27FC236}">
                <a16:creationId xmlns:a16="http://schemas.microsoft.com/office/drawing/2014/main" id="{E5452EBE-E03A-4037-A761-E04EE10402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70761"/>
            <a:ext cx="9144000" cy="6286500"/>
          </a:xfrm>
          <a:prstGeom prst="rect">
            <a:avLst/>
          </a:prstGeom>
        </p:spPr>
      </p:pic>
      <p:sp>
        <p:nvSpPr>
          <p:cNvPr id="6" name="Rectangle 5">
            <a:extLst>
              <a:ext uri="{FF2B5EF4-FFF2-40B4-BE49-F238E27FC236}">
                <a16:creationId xmlns:a16="http://schemas.microsoft.com/office/drawing/2014/main" id="{71ECCA45-5B97-42B3-8D1A-7F000467DAA0}"/>
              </a:ext>
            </a:extLst>
          </p:cNvPr>
          <p:cNvSpPr/>
          <p:nvPr/>
        </p:nvSpPr>
        <p:spPr>
          <a:xfrm>
            <a:off x="1103586" y="2360105"/>
            <a:ext cx="6936827" cy="2201622"/>
          </a:xfrm>
          <a:prstGeom prst="rect">
            <a:avLst/>
          </a:prstGeom>
          <a:gradFill>
            <a:gsLst>
              <a:gs pos="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E005FAD-EA55-43C9-9E1F-9AAEB7505768}"/>
              </a:ext>
            </a:extLst>
          </p:cNvPr>
          <p:cNvGraphicFramePr>
            <a:graphicFrameLocks noGrp="1"/>
          </p:cNvGraphicFramePr>
          <p:nvPr>
            <p:extLst>
              <p:ext uri="{D42A27DB-BD31-4B8C-83A1-F6EECF244321}">
                <p14:modId xmlns:p14="http://schemas.microsoft.com/office/powerpoint/2010/main" val="1032821149"/>
              </p:ext>
            </p:extLst>
          </p:nvPr>
        </p:nvGraphicFramePr>
        <p:xfrm>
          <a:off x="1295400" y="2747211"/>
          <a:ext cx="5987143" cy="853440"/>
        </p:xfrm>
        <a:graphic>
          <a:graphicData uri="http://schemas.openxmlformats.org/drawingml/2006/table">
            <a:tbl>
              <a:tblPr/>
              <a:tblGrid>
                <a:gridCol w="1774371">
                  <a:extLst>
                    <a:ext uri="{9D8B030D-6E8A-4147-A177-3AD203B41FA5}">
                      <a16:colId xmlns:a16="http://schemas.microsoft.com/office/drawing/2014/main" val="3568734600"/>
                    </a:ext>
                  </a:extLst>
                </a:gridCol>
                <a:gridCol w="2264229">
                  <a:extLst>
                    <a:ext uri="{9D8B030D-6E8A-4147-A177-3AD203B41FA5}">
                      <a16:colId xmlns:a16="http://schemas.microsoft.com/office/drawing/2014/main" val="2220689623"/>
                    </a:ext>
                  </a:extLst>
                </a:gridCol>
                <a:gridCol w="1948543">
                  <a:extLst>
                    <a:ext uri="{9D8B030D-6E8A-4147-A177-3AD203B41FA5}">
                      <a16:colId xmlns:a16="http://schemas.microsoft.com/office/drawing/2014/main" val="2391957169"/>
                    </a:ext>
                  </a:extLst>
                </a:gridCol>
              </a:tblGrid>
              <a:tr h="548640">
                <a:tc>
                  <a:txBody>
                    <a:bodyPr/>
                    <a:lstStyle/>
                    <a:p>
                      <a:pPr algn="ctr" fontAlgn="b"/>
                      <a:r>
                        <a:rPr lang="en-US" sz="1400" b="1" i="0" u="none" strike="noStrike" dirty="0">
                          <a:solidFill>
                            <a:schemeClr val="bg2"/>
                          </a:solidFill>
                          <a:effectLst/>
                          <a:latin typeface="Trebuchet MS" panose="020B0603020202020204" pitchFamily="34" charset="0"/>
                        </a:rPr>
                        <a:t>Local and State Sales Tax</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State Income Tax</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400" b="1" i="0" u="none" strike="noStrike" dirty="0">
                          <a:solidFill>
                            <a:schemeClr val="bg2"/>
                          </a:solidFill>
                          <a:effectLst/>
                          <a:latin typeface="Trebuchet MS" panose="020B0603020202020204" pitchFamily="34" charset="0"/>
                        </a:rPr>
                        <a:t>Total Direct Taxes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31841843"/>
                  </a:ext>
                </a:extLst>
              </a:tr>
              <a:tr h="280090">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($State sales tax)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($State income tax)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1" i="0" u="none" strike="noStrike" dirty="0">
                          <a:solidFill>
                            <a:srgbClr val="000000"/>
                          </a:solidFill>
                          <a:effectLst/>
                          <a:highlight>
                            <a:srgbClr val="FFFF00"/>
                          </a:highlight>
                          <a:latin typeface="Trebuchet MS" panose="020B0603020202020204" pitchFamily="34" charset="0"/>
                        </a:rPr>
                        <a:t>($Total direct taxes) </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sp>
        <p:nvSpPr>
          <p:cNvPr id="2" name="Title 1">
            <a:extLst>
              <a:ext uri="{FF2B5EF4-FFF2-40B4-BE49-F238E27FC236}">
                <a16:creationId xmlns:a16="http://schemas.microsoft.com/office/drawing/2014/main" id="{3E3588A1-8F0A-438E-B205-12C59455FFA7}"/>
              </a:ext>
            </a:extLst>
          </p:cNvPr>
          <p:cNvSpPr>
            <a:spLocks noGrp="1"/>
          </p:cNvSpPr>
          <p:nvPr>
            <p:ph type="title"/>
          </p:nvPr>
        </p:nvSpPr>
        <p:spPr/>
        <p:txBody>
          <a:bodyPr>
            <a:normAutofit/>
          </a:bodyPr>
          <a:lstStyle/>
          <a:p>
            <a:r>
              <a:rPr lang="en-US" dirty="0"/>
              <a:t>Tax Impacts for </a:t>
            </a:r>
            <a:r>
              <a:rPr lang="en-US" dirty="0">
                <a:highlight>
                  <a:srgbClr val="FFFF00"/>
                </a:highlight>
              </a:rPr>
              <a:t>&lt;Airport Name&gt; </a:t>
            </a:r>
          </a:p>
        </p:txBody>
      </p:sp>
    </p:spTree>
    <p:extLst>
      <p:ext uri="{BB962C8B-B14F-4D97-AF65-F5344CB8AC3E}">
        <p14:creationId xmlns:p14="http://schemas.microsoft.com/office/powerpoint/2010/main" val="20184118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81F29-718E-4942-9755-48AC2636BA42}"/>
              </a:ext>
            </a:extLst>
          </p:cNvPr>
          <p:cNvSpPr>
            <a:spLocks noGrp="1"/>
          </p:cNvSpPr>
          <p:nvPr>
            <p:ph type="title"/>
          </p:nvPr>
        </p:nvSpPr>
        <p:spPr/>
        <p:txBody>
          <a:bodyPr/>
          <a:lstStyle/>
          <a:p>
            <a:r>
              <a:rPr lang="en-US" dirty="0"/>
              <a:t>Additional Aviation Benefits</a:t>
            </a:r>
          </a:p>
        </p:txBody>
      </p:sp>
    </p:spTree>
    <p:extLst>
      <p:ext uri="{BB962C8B-B14F-4D97-AF65-F5344CB8AC3E}">
        <p14:creationId xmlns:p14="http://schemas.microsoft.com/office/powerpoint/2010/main" val="30992996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0D65A-8250-4791-8F55-BDC3FD2E5F52}"/>
              </a:ext>
            </a:extLst>
          </p:cNvPr>
          <p:cNvSpPr txBox="1"/>
          <p:nvPr/>
        </p:nvSpPr>
        <p:spPr>
          <a:xfrm>
            <a:off x="441789" y="5301465"/>
            <a:ext cx="8455631" cy="923330"/>
          </a:xfrm>
          <a:prstGeom prst="rect">
            <a:avLst/>
          </a:prstGeom>
          <a:noFill/>
        </p:spPr>
        <p:txBody>
          <a:bodyPr wrap="square" rtlCol="0">
            <a:spAutoFit/>
          </a:bodyPr>
          <a:lstStyle/>
          <a:p>
            <a:r>
              <a:rPr lang="en-US" dirty="0"/>
              <a:t>Although DEN is a major international airport, it also utilizes its 53-square-mile footprint to support more than 15,000 acres in on-site farming. DEN has agricultural leases with three families that grow several crops including wheat, corn, millet, and sunflowers.</a:t>
            </a:r>
          </a:p>
        </p:txBody>
      </p:sp>
      <p:pic>
        <p:nvPicPr>
          <p:cNvPr id="7" name="Picture 6" descr="A picture containing grass, outdoor, nature, field&#10;&#10;Description automatically generated">
            <a:extLst>
              <a:ext uri="{FF2B5EF4-FFF2-40B4-BE49-F238E27FC236}">
                <a16:creationId xmlns:a16="http://schemas.microsoft.com/office/drawing/2014/main" id="{54620EA3-14BD-485A-AEAC-07DA6AC05B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5" t="-176" r="-697"/>
          <a:stretch/>
        </p:blipFill>
        <p:spPr>
          <a:xfrm>
            <a:off x="-76397" y="4263775"/>
            <a:ext cx="9296794" cy="3286385"/>
          </a:xfrm>
          <a:prstGeom prst="rect">
            <a:avLst/>
          </a:prstGeom>
        </p:spPr>
      </p:pic>
      <p:sp>
        <p:nvSpPr>
          <p:cNvPr id="3" name="Title 2">
            <a:extLst>
              <a:ext uri="{FF2B5EF4-FFF2-40B4-BE49-F238E27FC236}">
                <a16:creationId xmlns:a16="http://schemas.microsoft.com/office/drawing/2014/main" id="{2EB65A8F-8565-43C8-80B0-DCB8F761ED13}"/>
              </a:ext>
            </a:extLst>
          </p:cNvPr>
          <p:cNvSpPr>
            <a:spLocks noGrp="1"/>
          </p:cNvSpPr>
          <p:nvPr>
            <p:ph type="title"/>
          </p:nvPr>
        </p:nvSpPr>
        <p:spPr/>
        <p:txBody>
          <a:bodyPr/>
          <a:lstStyle/>
          <a:p>
            <a:r>
              <a:rPr lang="en-US" dirty="0"/>
              <a:t>Agriculture</a:t>
            </a:r>
          </a:p>
        </p:txBody>
      </p:sp>
      <p:sp>
        <p:nvSpPr>
          <p:cNvPr id="9" name="Rectangle 8">
            <a:extLst>
              <a:ext uri="{FF2B5EF4-FFF2-40B4-BE49-F238E27FC236}">
                <a16:creationId xmlns:a16="http://schemas.microsoft.com/office/drawing/2014/main" id="{97F65E10-C383-4BBE-A22B-B6374460249C}"/>
              </a:ext>
            </a:extLst>
          </p:cNvPr>
          <p:cNvSpPr/>
          <p:nvPr/>
        </p:nvSpPr>
        <p:spPr>
          <a:xfrm>
            <a:off x="0" y="4263775"/>
            <a:ext cx="9144000" cy="2943547"/>
          </a:xfrm>
          <a:prstGeom prst="rect">
            <a:avLst/>
          </a:prstGeom>
          <a:solidFill>
            <a:schemeClr val="accent3">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6F43A27-D4FA-4722-A03E-866ADDB5D374}"/>
              </a:ext>
            </a:extLst>
          </p:cNvPr>
          <p:cNvGrpSpPr/>
          <p:nvPr/>
        </p:nvGrpSpPr>
        <p:grpSpPr>
          <a:xfrm>
            <a:off x="400693" y="4413676"/>
            <a:ext cx="2640458" cy="2304893"/>
            <a:chOff x="400693" y="4187872"/>
            <a:chExt cx="2640458" cy="2304893"/>
          </a:xfrm>
        </p:grpSpPr>
        <p:sp>
          <p:nvSpPr>
            <p:cNvPr id="14" name="TextBox 13">
              <a:extLst>
                <a:ext uri="{FF2B5EF4-FFF2-40B4-BE49-F238E27FC236}">
                  <a16:creationId xmlns:a16="http://schemas.microsoft.com/office/drawing/2014/main" id="{EE9B2F67-507F-4B81-8AA8-B587541B1B29}"/>
                </a:ext>
              </a:extLst>
            </p:cNvPr>
            <p:cNvSpPr txBox="1"/>
            <p:nvPr/>
          </p:nvSpPr>
          <p:spPr>
            <a:xfrm>
              <a:off x="400693" y="4191858"/>
              <a:ext cx="2640458" cy="2300907"/>
            </a:xfrm>
            <a:prstGeom prst="rect">
              <a:avLst/>
            </a:prstGeom>
            <a:solidFill>
              <a:schemeClr val="bg2">
                <a:alpha val="76000"/>
              </a:schemeClr>
            </a:solidFill>
          </p:spPr>
          <p:txBody>
            <a:bodyPr wrap="square" rtlCol="0">
              <a:noAutofit/>
            </a:bodyPr>
            <a:lstStyle/>
            <a:p>
              <a:endParaRPr lang="en-US" dirty="0"/>
            </a:p>
          </p:txBody>
        </p:sp>
        <p:sp>
          <p:nvSpPr>
            <p:cNvPr id="15" name="TextBox 14">
              <a:extLst>
                <a:ext uri="{FF2B5EF4-FFF2-40B4-BE49-F238E27FC236}">
                  <a16:creationId xmlns:a16="http://schemas.microsoft.com/office/drawing/2014/main" id="{73674DFD-E13C-4156-B357-34338F49DA30}"/>
                </a:ext>
              </a:extLst>
            </p:cNvPr>
            <p:cNvSpPr txBox="1"/>
            <p:nvPr/>
          </p:nvSpPr>
          <p:spPr>
            <a:xfrm>
              <a:off x="400693" y="4187872"/>
              <a:ext cx="2640458" cy="338554"/>
            </a:xfrm>
            <a:prstGeom prst="rect">
              <a:avLst/>
            </a:prstGeom>
            <a:solidFill>
              <a:schemeClr val="tx2"/>
            </a:solidFill>
          </p:spPr>
          <p:txBody>
            <a:bodyPr wrap="square" rtlCol="0">
              <a:spAutoFit/>
            </a:bodyPr>
            <a:lstStyle/>
            <a:p>
              <a:r>
                <a:rPr lang="en-US" sz="1600" dirty="0">
                  <a:solidFill>
                    <a:schemeClr val="bg2"/>
                  </a:solidFill>
                  <a:latin typeface="Trebuchet MS" panose="020B0603020202020204" pitchFamily="34" charset="0"/>
                </a:rPr>
                <a:t>Major Colorado Crops</a:t>
              </a:r>
            </a:p>
          </p:txBody>
        </p:sp>
        <p:sp>
          <p:nvSpPr>
            <p:cNvPr id="16" name="TextBox 15">
              <a:extLst>
                <a:ext uri="{FF2B5EF4-FFF2-40B4-BE49-F238E27FC236}">
                  <a16:creationId xmlns:a16="http://schemas.microsoft.com/office/drawing/2014/main" id="{E28612C1-0BF9-4903-B393-1F3E7ECDD3CA}"/>
                </a:ext>
              </a:extLst>
            </p:cNvPr>
            <p:cNvSpPr txBox="1"/>
            <p:nvPr/>
          </p:nvSpPr>
          <p:spPr>
            <a:xfrm>
              <a:off x="436653" y="4591791"/>
              <a:ext cx="2560804" cy="944603"/>
            </a:xfrm>
            <a:prstGeom prst="rect">
              <a:avLst/>
            </a:prstGeom>
            <a:noFill/>
          </p:spPr>
          <p:txBody>
            <a:bodyPr wrap="square" numCol="2" rtlCol="0">
              <a:noAutofit/>
            </a:bodyPr>
            <a:lstStyle/>
            <a:p>
              <a:pPr marL="285750" indent="-285750">
                <a:buFont typeface="Arial" panose="020B0604020202020204" pitchFamily="34" charset="0"/>
                <a:buChar char="•"/>
              </a:pPr>
              <a:r>
                <a:rPr lang="en-US" sz="1600" dirty="0">
                  <a:solidFill>
                    <a:schemeClr val="tx2"/>
                  </a:solidFill>
                </a:rPr>
                <a:t>Corn</a:t>
              </a:r>
            </a:p>
            <a:p>
              <a:pPr marL="285750" indent="-285750">
                <a:buFont typeface="Arial" panose="020B0604020202020204" pitchFamily="34" charset="0"/>
                <a:buChar char="•"/>
              </a:pPr>
              <a:r>
                <a:rPr lang="en-US" sz="1600" dirty="0">
                  <a:solidFill>
                    <a:schemeClr val="tx2"/>
                  </a:solidFill>
                </a:rPr>
                <a:t>Wheat</a:t>
              </a:r>
            </a:p>
            <a:p>
              <a:pPr marL="285750" indent="-285750">
                <a:buFont typeface="Arial" panose="020B0604020202020204" pitchFamily="34" charset="0"/>
                <a:buChar char="•"/>
              </a:pPr>
              <a:r>
                <a:rPr lang="en-US" sz="1600" dirty="0">
                  <a:solidFill>
                    <a:schemeClr val="tx2"/>
                  </a:solidFill>
                </a:rPr>
                <a:t>Alfalfa</a:t>
              </a:r>
            </a:p>
            <a:p>
              <a:pPr marL="285750" indent="-285750">
                <a:buFont typeface="Arial" panose="020B0604020202020204" pitchFamily="34" charset="0"/>
                <a:buChar char="•"/>
              </a:pPr>
              <a:r>
                <a:rPr lang="en-US" sz="1600" dirty="0">
                  <a:solidFill>
                    <a:schemeClr val="tx2"/>
                  </a:solidFill>
                </a:rPr>
                <a:t>Potatoes</a:t>
              </a:r>
            </a:p>
            <a:p>
              <a:pPr marL="285750" indent="-285750">
                <a:buFont typeface="Arial" panose="020B0604020202020204" pitchFamily="34" charset="0"/>
                <a:buChar char="•"/>
              </a:pPr>
              <a:r>
                <a:rPr lang="en-US" sz="1600" dirty="0">
                  <a:solidFill>
                    <a:schemeClr val="tx2"/>
                  </a:solidFill>
                </a:rPr>
                <a:t>Oats</a:t>
              </a:r>
            </a:p>
          </p:txBody>
        </p:sp>
        <p:sp>
          <p:nvSpPr>
            <p:cNvPr id="17" name="TextBox 16">
              <a:extLst>
                <a:ext uri="{FF2B5EF4-FFF2-40B4-BE49-F238E27FC236}">
                  <a16:creationId xmlns:a16="http://schemas.microsoft.com/office/drawing/2014/main" id="{0BAF3357-3589-4D6B-B21B-7B9C77BB8502}"/>
                </a:ext>
              </a:extLst>
            </p:cNvPr>
            <p:cNvSpPr txBox="1"/>
            <p:nvPr/>
          </p:nvSpPr>
          <p:spPr>
            <a:xfrm>
              <a:off x="488009" y="5378374"/>
              <a:ext cx="2478640" cy="1107996"/>
            </a:xfrm>
            <a:prstGeom prst="rect">
              <a:avLst/>
            </a:prstGeom>
            <a:noFill/>
          </p:spPr>
          <p:txBody>
            <a:bodyPr wrap="square" rtlCol="0">
              <a:spAutoFit/>
            </a:bodyPr>
            <a:lstStyle/>
            <a:p>
              <a:pPr algn="ctr"/>
              <a:r>
                <a:rPr lang="en-US" sz="1600" b="1" i="1" dirty="0">
                  <a:solidFill>
                    <a:schemeClr val="tx2"/>
                  </a:solidFill>
                </a:rPr>
                <a:t>The estimated of value of crops treated by aerial spraying in 2018 was </a:t>
              </a:r>
              <a:r>
                <a:rPr lang="en-US" b="1" i="1" dirty="0">
                  <a:solidFill>
                    <a:schemeClr val="tx2"/>
                  </a:solidFill>
                </a:rPr>
                <a:t>$657.4 million</a:t>
              </a:r>
              <a:r>
                <a:rPr lang="en-US" sz="1600" b="1" i="1" dirty="0">
                  <a:solidFill>
                    <a:schemeClr val="tx2"/>
                  </a:solidFill>
                </a:rPr>
                <a:t>. </a:t>
              </a:r>
            </a:p>
          </p:txBody>
        </p:sp>
      </p:grpSp>
      <p:graphicFrame>
        <p:nvGraphicFramePr>
          <p:cNvPr id="20" name="Table 19">
            <a:extLst>
              <a:ext uri="{FF2B5EF4-FFF2-40B4-BE49-F238E27FC236}">
                <a16:creationId xmlns:a16="http://schemas.microsoft.com/office/drawing/2014/main" id="{3587A587-FBF5-4023-ADAF-B62D51D81E71}"/>
              </a:ext>
            </a:extLst>
          </p:cNvPr>
          <p:cNvGraphicFramePr>
            <a:graphicFrameLocks noGrp="1"/>
          </p:cNvGraphicFramePr>
          <p:nvPr>
            <p:extLst>
              <p:ext uri="{D42A27DB-BD31-4B8C-83A1-F6EECF244321}">
                <p14:modId xmlns:p14="http://schemas.microsoft.com/office/powerpoint/2010/main" val="908796796"/>
              </p:ext>
            </p:extLst>
          </p:nvPr>
        </p:nvGraphicFramePr>
        <p:xfrm>
          <a:off x="400693" y="2040769"/>
          <a:ext cx="7023364" cy="2071649"/>
        </p:xfrm>
        <a:graphic>
          <a:graphicData uri="http://schemas.openxmlformats.org/drawingml/2006/table">
            <a:tbl>
              <a:tblPr/>
              <a:tblGrid>
                <a:gridCol w="2388755">
                  <a:extLst>
                    <a:ext uri="{9D8B030D-6E8A-4147-A177-3AD203B41FA5}">
                      <a16:colId xmlns:a16="http://schemas.microsoft.com/office/drawing/2014/main" val="1395881537"/>
                    </a:ext>
                  </a:extLst>
                </a:gridCol>
                <a:gridCol w="998781">
                  <a:extLst>
                    <a:ext uri="{9D8B030D-6E8A-4147-A177-3AD203B41FA5}">
                      <a16:colId xmlns:a16="http://schemas.microsoft.com/office/drawing/2014/main" val="3568734600"/>
                    </a:ext>
                  </a:extLst>
                </a:gridCol>
                <a:gridCol w="1282083">
                  <a:extLst>
                    <a:ext uri="{9D8B030D-6E8A-4147-A177-3AD203B41FA5}">
                      <a16:colId xmlns:a16="http://schemas.microsoft.com/office/drawing/2014/main" val="2220689623"/>
                    </a:ext>
                  </a:extLst>
                </a:gridCol>
                <a:gridCol w="1140432">
                  <a:extLst>
                    <a:ext uri="{9D8B030D-6E8A-4147-A177-3AD203B41FA5}">
                      <a16:colId xmlns:a16="http://schemas.microsoft.com/office/drawing/2014/main" val="2391957169"/>
                    </a:ext>
                  </a:extLst>
                </a:gridCol>
                <a:gridCol w="1213313">
                  <a:extLst>
                    <a:ext uri="{9D8B030D-6E8A-4147-A177-3AD203B41FA5}">
                      <a16:colId xmlns:a16="http://schemas.microsoft.com/office/drawing/2014/main" val="2583938980"/>
                    </a:ext>
                  </a:extLst>
                </a:gridCol>
              </a:tblGrid>
              <a:tr h="548640">
                <a:tc>
                  <a:txBody>
                    <a:bodyPr/>
                    <a:lstStyle/>
                    <a:p>
                      <a:pPr algn="ctr" fontAlgn="b"/>
                      <a:r>
                        <a:rPr lang="en-US" sz="1600" b="1" i="0" u="none" strike="noStrike" dirty="0">
                          <a:solidFill>
                            <a:schemeClr val="bg2"/>
                          </a:solidFill>
                          <a:effectLst/>
                          <a:latin typeface="Trebuchet MS" panose="020B0603020202020204" pitchFamily="34" charset="0"/>
                        </a:rPr>
                        <a:t>Impact Type</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600" b="1" i="0" u="none" strike="noStrike" dirty="0">
                          <a:solidFill>
                            <a:schemeClr val="bg2"/>
                          </a:solidFill>
                          <a:effectLst/>
                          <a:latin typeface="Trebuchet MS" panose="020B0603020202020204" pitchFamily="34" charset="0"/>
                        </a:rPr>
                        <a:t>Jobs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600" b="1" i="0" u="none" strike="noStrike" dirty="0">
                          <a:solidFill>
                            <a:schemeClr val="bg2"/>
                          </a:solidFill>
                          <a:effectLst/>
                          <a:latin typeface="Trebuchet MS" panose="020B0603020202020204" pitchFamily="34" charset="0"/>
                        </a:rPr>
                        <a:t>Payroll ($Millions)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600" b="1" i="0" u="none" strike="noStrike" dirty="0">
                          <a:solidFill>
                            <a:schemeClr val="bg2"/>
                          </a:solidFill>
                          <a:effectLst/>
                          <a:latin typeface="Trebuchet MS" panose="020B0603020202020204" pitchFamily="34" charset="0"/>
                        </a:rPr>
                        <a:t>Value Added ($Million)</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tc>
                  <a:txBody>
                    <a:bodyPr/>
                    <a:lstStyle/>
                    <a:p>
                      <a:pPr algn="ctr" fontAlgn="b"/>
                      <a:r>
                        <a:rPr lang="en-US" sz="1600" b="1" i="0" u="none" strike="noStrike" dirty="0">
                          <a:solidFill>
                            <a:schemeClr val="bg2"/>
                          </a:solidFill>
                          <a:effectLst/>
                          <a:latin typeface="Trebuchet MS" panose="020B0603020202020204" pitchFamily="34" charset="0"/>
                        </a:rPr>
                        <a:t>Business Revenues ($Millions)</a:t>
                      </a:r>
                    </a:p>
                  </a:txBody>
                  <a:tcPr anchor="b">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31841843"/>
                  </a:ext>
                </a:extLst>
              </a:tr>
              <a:tr h="325050">
                <a:tc>
                  <a:txBody>
                    <a:bodyPr/>
                    <a:lstStyle/>
                    <a:p>
                      <a:pPr marL="0" marR="0" algn="l">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Direct impact</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b="1"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rPr>
                        <a:t>1,630</a:t>
                      </a:r>
                      <a:endParaRPr lang="en-US" sz="1600"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b="1"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rPr>
                        <a:t>$52.3</a:t>
                      </a:r>
                      <a:endParaRPr lang="en-US" sz="1600"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b="1"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rPr>
                        <a:t>$77.6</a:t>
                      </a:r>
                      <a:endParaRPr lang="en-US" sz="1600"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b="1"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rPr>
                        <a:t>$431.5</a:t>
                      </a:r>
                      <a:endParaRPr lang="en-US" sz="1600" dirty="0">
                        <a:solidFill>
                          <a:schemeClr val="tx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289031460"/>
                  </a:ext>
                </a:extLst>
              </a:tr>
              <a:tr h="325050">
                <a:tc>
                  <a:txBody>
                    <a:bodyPr/>
                    <a:lstStyle/>
                    <a:p>
                      <a:pPr marL="0" marR="0" algn="l">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Supplier sales</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2,470</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$113.8</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$176.2</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a:effectLst/>
                          <a:latin typeface="Trebuchet MS" panose="020B0603020202020204" pitchFamily="34" charset="0"/>
                          <a:ea typeface="Arial" panose="020B0604020202020204" pitchFamily="34" charset="0"/>
                          <a:cs typeface="Times New Roman" panose="02020603050405020304" pitchFamily="18" charset="0"/>
                        </a:rPr>
                        <a:t>$284.6</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137109892"/>
                  </a:ext>
                </a:extLst>
              </a:tr>
              <a:tr h="318499">
                <a:tc>
                  <a:txBody>
                    <a:bodyPr/>
                    <a:lstStyle/>
                    <a:p>
                      <a:pPr marL="0" marR="0" algn="l">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Income re-spending </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1,040</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$50.4</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$91.7</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tc>
                  <a:txBody>
                    <a:bodyPr/>
                    <a:lstStyle/>
                    <a:p>
                      <a:pPr marL="0" marR="0" algn="r">
                        <a:lnSpc>
                          <a:spcPct val="107000"/>
                        </a:lnSpc>
                        <a:spcBef>
                          <a:spcPts val="0"/>
                        </a:spcBef>
                        <a:spcAft>
                          <a:spcPts val="0"/>
                        </a:spcAft>
                      </a:pPr>
                      <a:r>
                        <a:rPr lang="en-US" sz="1600" dirty="0">
                          <a:effectLst/>
                          <a:latin typeface="Trebuchet MS" panose="020B0603020202020204" pitchFamily="34" charset="0"/>
                          <a:ea typeface="Arial" panose="020B0604020202020204" pitchFamily="34" charset="0"/>
                          <a:cs typeface="Times New Roman" panose="02020603050405020304" pitchFamily="18" charset="0"/>
                        </a:rPr>
                        <a:t>$156.7</a:t>
                      </a: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255593928"/>
                  </a:ext>
                </a:extLst>
              </a:tr>
              <a:tr h="280090">
                <a:tc>
                  <a:txBody>
                    <a:bodyPr/>
                    <a:lstStyle/>
                    <a:p>
                      <a:pPr marL="0" marR="0" algn="r">
                        <a:lnSpc>
                          <a:spcPct val="107000"/>
                        </a:lnSpc>
                        <a:spcBef>
                          <a:spcPts val="0"/>
                        </a:spcBef>
                        <a:spcAft>
                          <a:spcPts val="0"/>
                        </a:spcAft>
                      </a:pPr>
                      <a:r>
                        <a:rPr lang="en-US" sz="1600" b="1" dirty="0">
                          <a:effectLst/>
                          <a:latin typeface="Trebuchet MS" panose="020B0603020202020204" pitchFamily="34" charset="0"/>
                          <a:ea typeface="Arial" panose="020B0604020202020204" pitchFamily="34" charset="0"/>
                          <a:cs typeface="Times New Roman" panose="02020603050405020304" pitchFamily="18" charset="0"/>
                        </a:rPr>
                        <a:t>Total Contribution</a:t>
                      </a:r>
                      <a:endParaRPr lang="en-US" sz="1600" dirty="0">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algn="r">
                        <a:lnSpc>
                          <a:spcPct val="107000"/>
                        </a:lnSpc>
                        <a:spcBef>
                          <a:spcPts val="0"/>
                        </a:spcBef>
                        <a:spcAft>
                          <a:spcPts val="0"/>
                        </a:spcAft>
                      </a:pPr>
                      <a:r>
                        <a:rPr lang="en-US" sz="1600" b="1">
                          <a:effectLst/>
                          <a:latin typeface="Trebuchet MS" panose="020B0603020202020204" pitchFamily="34" charset="0"/>
                          <a:ea typeface="Arial" panose="020B0604020202020204" pitchFamily="34" charset="0"/>
                          <a:cs typeface="Times New Roman" panose="02020603050405020304" pitchFamily="18" charset="0"/>
                        </a:rPr>
                        <a:t>5,140</a:t>
                      </a:r>
                      <a:endParaRPr lang="en-US" sz="1600">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algn="r">
                        <a:lnSpc>
                          <a:spcPct val="107000"/>
                        </a:lnSpc>
                        <a:spcBef>
                          <a:spcPts val="0"/>
                        </a:spcBef>
                        <a:spcAft>
                          <a:spcPts val="0"/>
                        </a:spcAft>
                      </a:pPr>
                      <a:r>
                        <a:rPr lang="en-US" sz="1600" b="1" dirty="0">
                          <a:effectLst/>
                          <a:latin typeface="Trebuchet MS" panose="020B0603020202020204" pitchFamily="34" charset="0"/>
                          <a:ea typeface="Arial" panose="020B0604020202020204" pitchFamily="34" charset="0"/>
                          <a:cs typeface="Times New Roman" panose="02020603050405020304" pitchFamily="18" charset="0"/>
                        </a:rPr>
                        <a:t>$216.6</a:t>
                      </a:r>
                      <a:endParaRPr lang="en-US" sz="1600" dirty="0">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algn="r">
                        <a:lnSpc>
                          <a:spcPct val="107000"/>
                        </a:lnSpc>
                        <a:spcBef>
                          <a:spcPts val="0"/>
                        </a:spcBef>
                        <a:spcAft>
                          <a:spcPts val="0"/>
                        </a:spcAft>
                      </a:pPr>
                      <a:r>
                        <a:rPr lang="en-US" sz="1600" b="1" dirty="0">
                          <a:effectLst/>
                          <a:latin typeface="Trebuchet MS" panose="020B0603020202020204" pitchFamily="34" charset="0"/>
                          <a:ea typeface="Arial" panose="020B0604020202020204" pitchFamily="34" charset="0"/>
                          <a:cs typeface="Times New Roman" panose="02020603050405020304" pitchFamily="18" charset="0"/>
                        </a:rPr>
                        <a:t>$345.6</a:t>
                      </a:r>
                      <a:endParaRPr lang="en-US" sz="1600" dirty="0">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algn="r">
                        <a:lnSpc>
                          <a:spcPct val="107000"/>
                        </a:lnSpc>
                        <a:spcBef>
                          <a:spcPts val="0"/>
                        </a:spcBef>
                        <a:spcAft>
                          <a:spcPts val="0"/>
                        </a:spcAft>
                      </a:pPr>
                      <a:r>
                        <a:rPr lang="en-US" sz="1600" b="1" dirty="0">
                          <a:effectLst/>
                          <a:latin typeface="Trebuchet MS" panose="020B0603020202020204" pitchFamily="34" charset="0"/>
                          <a:ea typeface="Arial" panose="020B0604020202020204" pitchFamily="34" charset="0"/>
                          <a:cs typeface="Times New Roman" panose="02020603050405020304" pitchFamily="18" charset="0"/>
                        </a:rPr>
                        <a:t>$872.8   </a:t>
                      </a:r>
                      <a:endParaRPr lang="en-US" sz="1600" dirty="0">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1443"/>
                  </a:ext>
                </a:extLst>
              </a:tr>
            </a:tbl>
          </a:graphicData>
        </a:graphic>
      </p:graphicFrame>
      <p:sp>
        <p:nvSpPr>
          <p:cNvPr id="21" name="Rectangle 20">
            <a:extLst>
              <a:ext uri="{FF2B5EF4-FFF2-40B4-BE49-F238E27FC236}">
                <a16:creationId xmlns:a16="http://schemas.microsoft.com/office/drawing/2014/main" id="{BC43C221-ED8B-4740-A590-A48196E48545}"/>
              </a:ext>
            </a:extLst>
          </p:cNvPr>
          <p:cNvSpPr/>
          <p:nvPr/>
        </p:nvSpPr>
        <p:spPr>
          <a:xfrm>
            <a:off x="7258692" y="3403285"/>
            <a:ext cx="1885308" cy="706604"/>
          </a:xfrm>
          <a:prstGeom prst="rect">
            <a:avLst/>
          </a:prstGeom>
        </p:spPr>
        <p:txBody>
          <a:bodyPr wrap="square">
            <a:spAutoFit/>
          </a:bodyPr>
          <a:lstStyle/>
          <a:p>
            <a:pPr algn="ctr">
              <a:lnSpc>
                <a:spcPct val="125000"/>
              </a:lnSpc>
              <a:spcAft>
                <a:spcPts val="800"/>
              </a:spcAft>
            </a:pPr>
            <a:r>
              <a:rPr lang="en-US" sz="1100" i="1" dirty="0">
                <a:latin typeface="Trebuchet MS" panose="020B0603020202020204" pitchFamily="34" charset="0"/>
                <a:ea typeface="Arial" panose="020B0604020202020204" pitchFamily="34" charset="0"/>
                <a:cs typeface="Times New Roman" panose="02020603050405020304" pitchFamily="18" charset="0"/>
              </a:rPr>
              <a:t>Source: Calculations by EBP US using the 2017 IMPLAN model, 2019</a:t>
            </a:r>
          </a:p>
        </p:txBody>
      </p:sp>
      <p:cxnSp>
        <p:nvCxnSpPr>
          <p:cNvPr id="11" name="Straight Connector 10">
            <a:extLst>
              <a:ext uri="{FF2B5EF4-FFF2-40B4-BE49-F238E27FC236}">
                <a16:creationId xmlns:a16="http://schemas.microsoft.com/office/drawing/2014/main" id="{20543942-0C37-47D9-ADF1-757A1B0DDEA2}"/>
              </a:ext>
            </a:extLst>
          </p:cNvPr>
          <p:cNvCxnSpPr>
            <a:cxnSpLocks/>
          </p:cNvCxnSpPr>
          <p:nvPr/>
        </p:nvCxnSpPr>
        <p:spPr>
          <a:xfrm>
            <a:off x="0" y="4263775"/>
            <a:ext cx="91440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34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F7CB9C-7144-4AF6-877D-C016DD147C5D}"/>
              </a:ext>
            </a:extLst>
          </p:cNvPr>
          <p:cNvSpPr>
            <a:spLocks noGrp="1"/>
          </p:cNvSpPr>
          <p:nvPr>
            <p:ph type="title"/>
          </p:nvPr>
        </p:nvSpPr>
        <p:spPr/>
        <p:txBody>
          <a:bodyPr/>
          <a:lstStyle/>
          <a:p>
            <a:r>
              <a:rPr lang="en-US" dirty="0"/>
              <a:t>Primary Objectives</a:t>
            </a:r>
          </a:p>
        </p:txBody>
      </p:sp>
      <p:sp>
        <p:nvSpPr>
          <p:cNvPr id="5" name="Slide Number Placeholder 4">
            <a:extLst>
              <a:ext uri="{FF2B5EF4-FFF2-40B4-BE49-F238E27FC236}">
                <a16:creationId xmlns:a16="http://schemas.microsoft.com/office/drawing/2014/main" id="{951A986F-FA14-43EB-BCA6-6A7A7B446039}"/>
              </a:ext>
            </a:extLst>
          </p:cNvPr>
          <p:cNvSpPr>
            <a:spLocks noGrp="1"/>
          </p:cNvSpPr>
          <p:nvPr>
            <p:ph type="sldNum" sz="quarter" idx="12"/>
          </p:nvPr>
        </p:nvSpPr>
        <p:spPr/>
        <p:txBody>
          <a:bodyPr/>
          <a:lstStyle/>
          <a:p>
            <a:fld id="{07A1B390-8C00-49C7-BEED-470B249615B6}" type="slidenum">
              <a:rPr lang="en-US" smtClean="0"/>
              <a:pPr/>
              <a:t>3</a:t>
            </a:fld>
            <a:endParaRPr lang="en-US"/>
          </a:p>
        </p:txBody>
      </p:sp>
      <p:graphicFrame>
        <p:nvGraphicFramePr>
          <p:cNvPr id="4" name="Diagram 3">
            <a:extLst>
              <a:ext uri="{FF2B5EF4-FFF2-40B4-BE49-F238E27FC236}">
                <a16:creationId xmlns:a16="http://schemas.microsoft.com/office/drawing/2014/main" id="{497D4B15-3BD7-4564-B0C3-13CCB4B67115}"/>
              </a:ext>
            </a:extLst>
          </p:cNvPr>
          <p:cNvGraphicFramePr/>
          <p:nvPr>
            <p:extLst>
              <p:ext uri="{D42A27DB-BD31-4B8C-83A1-F6EECF244321}">
                <p14:modId xmlns:p14="http://schemas.microsoft.com/office/powerpoint/2010/main" val="1863544561"/>
              </p:ext>
            </p:extLst>
          </p:nvPr>
        </p:nvGraphicFramePr>
        <p:xfrm>
          <a:off x="628651" y="2017873"/>
          <a:ext cx="7886699" cy="4366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98640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93CCDA-79CA-4D0E-B507-0574BE3BC040}"/>
              </a:ext>
            </a:extLst>
          </p:cNvPr>
          <p:cNvSpPr>
            <a:spLocks noGrp="1"/>
          </p:cNvSpPr>
          <p:nvPr>
            <p:ph type="title"/>
          </p:nvPr>
        </p:nvSpPr>
        <p:spPr>
          <a:xfrm>
            <a:off x="3452601" y="4741948"/>
            <a:ext cx="5122140" cy="862031"/>
          </a:xfrm>
        </p:spPr>
        <p:txBody>
          <a:bodyPr vert="horz" lIns="91440" tIns="45720" rIns="91440" bIns="45720" rtlCol="0" anchor="b">
            <a:normAutofit/>
          </a:bodyPr>
          <a:lstStyle/>
          <a:p>
            <a:r>
              <a:rPr lang="en-US" sz="3500" kern="1200">
                <a:solidFill>
                  <a:srgbClr val="FFFFFF"/>
                </a:solidFill>
                <a:latin typeface="+mj-lt"/>
                <a:ea typeface="+mj-ea"/>
                <a:cs typeface="+mj-cs"/>
              </a:rPr>
              <a:t>Airport Stories</a:t>
            </a:r>
          </a:p>
        </p:txBody>
      </p:sp>
      <p:pic>
        <p:nvPicPr>
          <p:cNvPr id="13" name="Picture 12" descr="A road with a mountain in the background&#10;&#10;Description automatically generated">
            <a:extLst>
              <a:ext uri="{FF2B5EF4-FFF2-40B4-BE49-F238E27FC236}">
                <a16:creationId xmlns:a16="http://schemas.microsoft.com/office/drawing/2014/main" id="{D73E57C0-B128-43B8-B670-9E6695011A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238227" y="321734"/>
            <a:ext cx="2848177" cy="2010551"/>
          </a:xfrm>
          <a:prstGeom prst="rect">
            <a:avLst/>
          </a:prstGeom>
        </p:spPr>
      </p:pic>
      <p:pic>
        <p:nvPicPr>
          <p:cNvPr id="7" name="Picture 6" descr="A picture containing outdoor, grass, view, table&#10;&#10;Description automatically generated">
            <a:extLst>
              <a:ext uri="{FF2B5EF4-FFF2-40B4-BE49-F238E27FC236}">
                <a16:creationId xmlns:a16="http://schemas.microsoft.com/office/drawing/2014/main" id="{A3EC6A8A-BFA9-4396-9FB8-BC3E58090A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
          <a:stretch/>
        </p:blipFill>
        <p:spPr>
          <a:xfrm>
            <a:off x="238225" y="2422097"/>
            <a:ext cx="2846070" cy="2013804"/>
          </a:xfrm>
          <a:prstGeom prst="rect">
            <a:avLst/>
          </a:prstGeom>
        </p:spPr>
      </p:pic>
      <p:pic>
        <p:nvPicPr>
          <p:cNvPr id="4" name="Picture 3" descr="A helicopter flying in the air&#10;&#10;Description automatically generated">
            <a:extLst>
              <a:ext uri="{FF2B5EF4-FFF2-40B4-BE49-F238E27FC236}">
                <a16:creationId xmlns:a16="http://schemas.microsoft.com/office/drawing/2014/main" id="{111CFA60-B443-4405-91D8-B36D028D90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51911" y="321732"/>
            <a:ext cx="2845104" cy="4111323"/>
          </a:xfrm>
          <a:prstGeom prst="rect">
            <a:avLst/>
          </a:prstGeom>
        </p:spPr>
      </p:pic>
      <p:pic>
        <p:nvPicPr>
          <p:cNvPr id="9" name="Picture 8" descr="A group of people standing around each other&#10;&#10;Description automatically generated">
            <a:extLst>
              <a:ext uri="{FF2B5EF4-FFF2-40B4-BE49-F238E27FC236}">
                <a16:creationId xmlns:a16="http://schemas.microsoft.com/office/drawing/2014/main" id="{EB9B5CC1-AFE8-47E8-A656-032AFB764B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
          <a:stretch/>
        </p:blipFill>
        <p:spPr>
          <a:xfrm>
            <a:off x="6064632" y="321733"/>
            <a:ext cx="2848488" cy="411132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plane, grass, sitting&#10;&#10;Description automatically generated">
            <a:extLst>
              <a:ext uri="{FF2B5EF4-FFF2-40B4-BE49-F238E27FC236}">
                <a16:creationId xmlns:a16="http://schemas.microsoft.com/office/drawing/2014/main" id="{032288B9-9969-4CCA-B21F-046801900BF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8225" y="4525715"/>
            <a:ext cx="2846070" cy="2010551"/>
          </a:xfrm>
          <a:prstGeom prst="rect">
            <a:avLst/>
          </a:prstGeom>
        </p:spPr>
      </p:pic>
    </p:spTree>
    <p:extLst>
      <p:ext uri="{BB962C8B-B14F-4D97-AF65-F5344CB8AC3E}">
        <p14:creationId xmlns:p14="http://schemas.microsoft.com/office/powerpoint/2010/main" val="20807551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4CE0-6BC7-43A2-B0C6-B780C9D85EA5}"/>
              </a:ext>
            </a:extLst>
          </p:cNvPr>
          <p:cNvSpPr>
            <a:spLocks noGrp="1"/>
          </p:cNvSpPr>
          <p:nvPr>
            <p:ph type="title"/>
          </p:nvPr>
        </p:nvSpPr>
        <p:spPr/>
        <p:txBody>
          <a:bodyPr/>
          <a:lstStyle/>
          <a:p>
            <a:r>
              <a:rPr lang="en-US" dirty="0">
                <a:highlight>
                  <a:srgbClr val="FFFF00"/>
                </a:highlight>
              </a:rPr>
              <a:t>&lt;Airport Name&gt; Users/Stories</a:t>
            </a:r>
          </a:p>
        </p:txBody>
      </p:sp>
      <p:sp>
        <p:nvSpPr>
          <p:cNvPr id="3" name="Content Placeholder 2">
            <a:extLst>
              <a:ext uri="{FF2B5EF4-FFF2-40B4-BE49-F238E27FC236}">
                <a16:creationId xmlns:a16="http://schemas.microsoft.com/office/drawing/2014/main" id="{1854CFA5-B683-4AF1-B263-FE7B25B4EFF8}"/>
              </a:ext>
            </a:extLst>
          </p:cNvPr>
          <p:cNvSpPr>
            <a:spLocks noGrp="1"/>
          </p:cNvSpPr>
          <p:nvPr>
            <p:ph idx="1"/>
          </p:nvPr>
        </p:nvSpPr>
        <p:spPr/>
        <p:txBody>
          <a:bodyPr/>
          <a:lstStyle/>
          <a:p>
            <a:r>
              <a:rPr lang="en-US" dirty="0">
                <a:highlight>
                  <a:srgbClr val="FFFF00"/>
                </a:highlight>
              </a:rPr>
              <a:t>Can add information on specific users or activities that contribute to the airport</a:t>
            </a:r>
          </a:p>
          <a:p>
            <a:r>
              <a:rPr lang="en-US" dirty="0">
                <a:highlight>
                  <a:srgbClr val="FFFF00"/>
                </a:highlight>
              </a:rPr>
              <a:t>Can add pictures or other images</a:t>
            </a:r>
          </a:p>
        </p:txBody>
      </p:sp>
    </p:spTree>
    <p:extLst>
      <p:ext uri="{BB962C8B-B14F-4D97-AF65-F5344CB8AC3E}">
        <p14:creationId xmlns:p14="http://schemas.microsoft.com/office/powerpoint/2010/main" val="19236527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D77E-7222-4A31-8A78-9E9F15DEC48D}"/>
              </a:ext>
            </a:extLst>
          </p:cNvPr>
          <p:cNvSpPr>
            <a:spLocks noGrp="1"/>
          </p:cNvSpPr>
          <p:nvPr>
            <p:ph type="title"/>
          </p:nvPr>
        </p:nvSpPr>
        <p:spPr/>
        <p:txBody>
          <a:bodyPr/>
          <a:lstStyle/>
          <a:p>
            <a:r>
              <a:rPr lang="en-US" dirty="0"/>
              <a:t>Project Website</a:t>
            </a:r>
          </a:p>
        </p:txBody>
      </p:sp>
      <p:pic>
        <p:nvPicPr>
          <p:cNvPr id="5" name="Picture 4">
            <a:extLst>
              <a:ext uri="{FF2B5EF4-FFF2-40B4-BE49-F238E27FC236}">
                <a16:creationId xmlns:a16="http://schemas.microsoft.com/office/drawing/2014/main" id="{541A6F13-1F00-401B-8EEE-1D3BAA6FCFAB}"/>
              </a:ext>
            </a:extLst>
          </p:cNvPr>
          <p:cNvPicPr>
            <a:picLocks noChangeAspect="1"/>
          </p:cNvPicPr>
          <p:nvPr/>
        </p:nvPicPr>
        <p:blipFill>
          <a:blip r:embed="rId3"/>
          <a:stretch>
            <a:fillRect/>
          </a:stretch>
        </p:blipFill>
        <p:spPr>
          <a:xfrm>
            <a:off x="959681" y="1647120"/>
            <a:ext cx="7224635" cy="4948233"/>
          </a:xfrm>
          <a:prstGeom prst="rect">
            <a:avLst/>
          </a:prstGeom>
        </p:spPr>
      </p:pic>
      <p:sp>
        <p:nvSpPr>
          <p:cNvPr id="4" name="Rectangle 3">
            <a:extLst>
              <a:ext uri="{FF2B5EF4-FFF2-40B4-BE49-F238E27FC236}">
                <a16:creationId xmlns:a16="http://schemas.microsoft.com/office/drawing/2014/main" id="{84F41FD8-202E-46F5-A6AF-1DF033DB863B}"/>
              </a:ext>
            </a:extLst>
          </p:cNvPr>
          <p:cNvSpPr/>
          <p:nvPr/>
        </p:nvSpPr>
        <p:spPr>
          <a:xfrm>
            <a:off x="-1535229" y="5484164"/>
            <a:ext cx="12693315" cy="845719"/>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4">
            <a:extLst>
              <a:ext uri="{FF2B5EF4-FFF2-40B4-BE49-F238E27FC236}">
                <a16:creationId xmlns:a16="http://schemas.microsoft.com/office/drawing/2014/main" id="{AA4F6A77-2ED1-4FC5-B013-3CA6E85A6EB4}"/>
              </a:ext>
            </a:extLst>
          </p:cNvPr>
          <p:cNvSpPr txBox="1">
            <a:spLocks/>
          </p:cNvSpPr>
          <p:nvPr/>
        </p:nvSpPr>
        <p:spPr>
          <a:xfrm>
            <a:off x="521157" y="5688081"/>
            <a:ext cx="8101682" cy="49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accent3"/>
                </a:solidFill>
              </a:rPr>
              <a:t>https://www.coloradoaviationsystem.com/</a:t>
            </a:r>
            <a:endParaRPr lang="en-US" b="1" dirty="0">
              <a:solidFill>
                <a:schemeClr val="accent3"/>
              </a:solidFill>
            </a:endParaRPr>
          </a:p>
        </p:txBody>
      </p:sp>
    </p:spTree>
    <p:extLst>
      <p:ext uri="{BB962C8B-B14F-4D97-AF65-F5344CB8AC3E}">
        <p14:creationId xmlns:p14="http://schemas.microsoft.com/office/powerpoint/2010/main" val="3390603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607F-CDA8-4E22-9E55-E7F24076CF0D}"/>
              </a:ext>
            </a:extLst>
          </p:cNvPr>
          <p:cNvSpPr>
            <a:spLocks noGrp="1"/>
          </p:cNvSpPr>
          <p:nvPr>
            <p:ph type="title"/>
          </p:nvPr>
        </p:nvSpPr>
        <p:spPr>
          <a:xfrm>
            <a:off x="4390335" y="755654"/>
            <a:ext cx="4125015" cy="1073146"/>
          </a:xfrm>
        </p:spPr>
        <p:txBody>
          <a:bodyPr/>
          <a:lstStyle/>
          <a:p>
            <a:r>
              <a:rPr lang="en-US" dirty="0"/>
              <a:t>Contact</a:t>
            </a:r>
          </a:p>
        </p:txBody>
      </p:sp>
      <p:pic>
        <p:nvPicPr>
          <p:cNvPr id="5" name="Content Placeholder 4" descr="A airplane that is covered in snow with a mountain in the background&#10;&#10;Description automatically generated">
            <a:extLst>
              <a:ext uri="{FF2B5EF4-FFF2-40B4-BE49-F238E27FC236}">
                <a16:creationId xmlns:a16="http://schemas.microsoft.com/office/drawing/2014/main" id="{94559775-53AD-494C-8FBB-5AD2E237F28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670477"/>
            <a:ext cx="4125015" cy="6187523"/>
          </a:xfrm>
        </p:spPr>
      </p:pic>
      <p:sp>
        <p:nvSpPr>
          <p:cNvPr id="8" name="TextBox 7">
            <a:extLst>
              <a:ext uri="{FF2B5EF4-FFF2-40B4-BE49-F238E27FC236}">
                <a16:creationId xmlns:a16="http://schemas.microsoft.com/office/drawing/2014/main" id="{331B5137-60EB-43BE-8C4A-FB411FC26FDC}"/>
              </a:ext>
            </a:extLst>
          </p:cNvPr>
          <p:cNvSpPr txBox="1"/>
          <p:nvPr/>
        </p:nvSpPr>
        <p:spPr>
          <a:xfrm>
            <a:off x="4572000" y="1859340"/>
            <a:ext cx="4125015" cy="2677656"/>
          </a:xfrm>
          <a:prstGeom prst="rect">
            <a:avLst/>
          </a:prstGeom>
          <a:noFill/>
        </p:spPr>
        <p:txBody>
          <a:bodyPr wrap="square" rtlCol="0">
            <a:spAutoFit/>
          </a:bodyPr>
          <a:lstStyle/>
          <a:p>
            <a:pPr algn="ctr"/>
            <a:r>
              <a:rPr lang="en-US" sz="2000" b="1" dirty="0">
                <a:latin typeface="Trebuchet MS" panose="020B0603020202020204" pitchFamily="34" charset="0"/>
              </a:rPr>
              <a:t>Scott Storie</a:t>
            </a:r>
          </a:p>
          <a:p>
            <a:pPr algn="ctr"/>
            <a:r>
              <a:rPr lang="en-US" dirty="0">
                <a:latin typeface="Trebuchet MS" panose="020B0603020202020204" pitchFamily="34" charset="0"/>
              </a:rPr>
              <a:t>Aviation Planner / Project Manager</a:t>
            </a:r>
          </a:p>
          <a:p>
            <a:pPr algn="ctr"/>
            <a:r>
              <a:rPr lang="en-US" dirty="0">
                <a:latin typeface="Trebuchet MS" panose="020B0603020202020204" pitchFamily="34" charset="0"/>
              </a:rPr>
              <a:t>P: 303.512.5250</a:t>
            </a:r>
          </a:p>
          <a:p>
            <a:pPr algn="ctr"/>
            <a:r>
              <a:rPr lang="en-US" dirty="0">
                <a:latin typeface="Trebuchet MS" panose="020B0603020202020204" pitchFamily="34" charset="0"/>
              </a:rPr>
              <a:t>E: scott.storie@state.co.us</a:t>
            </a:r>
          </a:p>
          <a:p>
            <a:pPr algn="ctr"/>
            <a:endParaRPr lang="en-US" sz="2000" dirty="0">
              <a:latin typeface="Trebuchet MS" panose="020B0603020202020204" pitchFamily="34" charset="0"/>
            </a:endParaRPr>
          </a:p>
          <a:p>
            <a:pPr algn="ctr"/>
            <a:r>
              <a:rPr lang="en-US" sz="2000" b="1" dirty="0">
                <a:latin typeface="Trebuchet MS" panose="020B0603020202020204" pitchFamily="34" charset="0"/>
              </a:rPr>
              <a:t>David Ulane</a:t>
            </a:r>
          </a:p>
          <a:p>
            <a:pPr algn="ctr"/>
            <a:r>
              <a:rPr lang="en-US" dirty="0">
                <a:latin typeface="Trebuchet MS" panose="020B0603020202020204" pitchFamily="34" charset="0"/>
              </a:rPr>
              <a:t>Aeronautics Director</a:t>
            </a:r>
          </a:p>
          <a:p>
            <a:pPr algn="ctr"/>
            <a:r>
              <a:rPr lang="en-US" dirty="0">
                <a:latin typeface="Trebuchet MS" panose="020B0603020202020204" pitchFamily="34" charset="0"/>
              </a:rPr>
              <a:t>P: 303-512-5254</a:t>
            </a:r>
            <a:br>
              <a:rPr lang="en-US" dirty="0">
                <a:latin typeface="Trebuchet MS" panose="020B0603020202020204" pitchFamily="34" charset="0"/>
              </a:rPr>
            </a:br>
            <a:r>
              <a:rPr lang="en-US" dirty="0">
                <a:latin typeface="Trebuchet MS" panose="020B0603020202020204" pitchFamily="34" charset="0"/>
              </a:rPr>
              <a:t>E: david.ulane@state.co.us </a:t>
            </a:r>
          </a:p>
        </p:txBody>
      </p:sp>
    </p:spTree>
    <p:extLst>
      <p:ext uri="{BB962C8B-B14F-4D97-AF65-F5344CB8AC3E}">
        <p14:creationId xmlns:p14="http://schemas.microsoft.com/office/powerpoint/2010/main" val="36714666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B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D50B2-5DFE-450E-9B40-EE843440502A}"/>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3600" dirty="0">
                <a:solidFill>
                  <a:srgbClr val="FFFFFF"/>
                </a:solidFill>
              </a:rPr>
              <a:t>Study Airports</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1C933CB-4077-4A2B-A007-4C41522F0CCC}"/>
              </a:ext>
            </a:extLst>
          </p:cNvPr>
          <p:cNvPicPr>
            <a:picLocks noGrp="1"/>
          </p:cNvPicPr>
          <p:nvPr>
            <p:ph idx="1"/>
          </p:nvPr>
        </p:nvPicPr>
        <p:blipFill rotWithShape="1">
          <a:blip r:embed="rId3" cstate="print">
            <a:extLst>
              <a:ext uri="{28A0092B-C50C-407E-A947-70E740481C1C}">
                <a14:useLocalDpi xmlns:a14="http://schemas.microsoft.com/office/drawing/2010/main"/>
              </a:ext>
            </a:extLst>
          </a:blip>
          <a:srcRect/>
          <a:stretch/>
        </p:blipFill>
        <p:spPr>
          <a:xfrm>
            <a:off x="732188" y="942538"/>
            <a:ext cx="5372416" cy="4808332"/>
          </a:xfrm>
          <a:prstGeom prst="rect">
            <a:avLst/>
          </a:prstGeom>
          <a:effectLst/>
        </p:spPr>
      </p:pic>
    </p:spTree>
    <p:extLst>
      <p:ext uri="{BB962C8B-B14F-4D97-AF65-F5344CB8AC3E}">
        <p14:creationId xmlns:p14="http://schemas.microsoft.com/office/powerpoint/2010/main" val="29384156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0" y="755654"/>
            <a:ext cx="3943350" cy="1073146"/>
          </a:xfrm>
        </p:spPr>
        <p:txBody>
          <a:bodyPr>
            <a:normAutofit fontScale="90000"/>
          </a:bodyPr>
          <a:lstStyle/>
          <a:p>
            <a:r>
              <a:rPr lang="en-US" dirty="0"/>
              <a:t>Overview of Analyses</a:t>
            </a:r>
          </a:p>
        </p:txBody>
      </p:sp>
      <p:sp>
        <p:nvSpPr>
          <p:cNvPr id="4" name="object 4"/>
          <p:cNvSpPr txBox="1"/>
          <p:nvPr/>
        </p:nvSpPr>
        <p:spPr>
          <a:xfrm>
            <a:off x="4531436" y="1832229"/>
            <a:ext cx="3823894" cy="4544834"/>
          </a:xfrm>
          <a:prstGeom prst="rect">
            <a:avLst/>
          </a:prstGeom>
        </p:spPr>
        <p:txBody>
          <a:bodyPr vert="horz" wrap="square" lIns="0" tIns="60960" rIns="0" bIns="0" rtlCol="0">
            <a:spAutoFit/>
          </a:bodyPr>
          <a:lstStyle/>
          <a:p>
            <a:pPr marL="241300" marR="473075" lvl="0" indent="-228600" algn="l" defTabSz="914400" rtl="0" eaLnBrk="1" fontAlgn="auto" latinLnBrk="0" hangingPunct="1">
              <a:lnSpc>
                <a:spcPts val="3020"/>
              </a:lnSpc>
              <a:spcBef>
                <a:spcPts val="480"/>
              </a:spcBef>
              <a:spcAft>
                <a:spcPts val="0"/>
              </a:spcAft>
              <a:buClrTx/>
              <a:buSzTx/>
              <a:buFont typeface="Arial"/>
              <a:buChar char="•"/>
              <a:tabLst>
                <a:tab pos="241300" algn="l"/>
              </a:tabLst>
              <a:defRPr/>
            </a:pPr>
            <a:r>
              <a:rPr lang="en-US" sz="2800" spc="-10" dirty="0">
                <a:solidFill>
                  <a:srgbClr val="4F5657"/>
                </a:solidFill>
                <a:latin typeface="Trebuchet MS"/>
                <a:cs typeface="Trebuchet MS"/>
              </a:rPr>
              <a:t>Conduct </a:t>
            </a:r>
            <a:r>
              <a:rPr kumimoji="0" lang="en-US" sz="2800" b="0" i="0" u="none" strike="noStrike" kern="1200" cap="none" spc="-10" normalizeH="0" baseline="0" noProof="0" dirty="0">
                <a:ln>
                  <a:noFill/>
                </a:ln>
                <a:solidFill>
                  <a:srgbClr val="4F5657"/>
                </a:solidFill>
                <a:effectLst/>
                <a:uLnTx/>
                <a:uFillTx/>
                <a:latin typeface="Trebuchet MS"/>
                <a:ea typeface="+mn-ea"/>
                <a:cs typeface="Trebuchet MS"/>
              </a:rPr>
              <a:t>quantitative</a:t>
            </a:r>
            <a:r>
              <a:rPr kumimoji="0" sz="2800" b="0" i="0" u="none" strike="noStrike" kern="1200" cap="none" spc="-10" normalizeH="0" baseline="0" noProof="0" dirty="0">
                <a:ln>
                  <a:noFill/>
                </a:ln>
                <a:solidFill>
                  <a:srgbClr val="4F5657"/>
                </a:solidFill>
                <a:effectLst/>
                <a:uLnTx/>
                <a:uFillTx/>
                <a:latin typeface="Trebuchet MS"/>
                <a:ea typeface="+mn-ea"/>
                <a:cs typeface="Trebuchet MS"/>
              </a:rPr>
              <a:t> data </a:t>
            </a:r>
            <a:r>
              <a:rPr kumimoji="0" sz="2800" b="0" i="0" u="none" strike="noStrike" kern="1200" cap="none" spc="-5" normalizeH="0" baseline="0" noProof="0" dirty="0">
                <a:ln>
                  <a:noFill/>
                </a:ln>
                <a:solidFill>
                  <a:srgbClr val="4F5657"/>
                </a:solidFill>
                <a:effectLst/>
                <a:uLnTx/>
                <a:uFillTx/>
                <a:latin typeface="Trebuchet MS"/>
                <a:ea typeface="+mn-ea"/>
                <a:cs typeface="Trebuchet MS"/>
              </a:rPr>
              <a:t>analysis </a:t>
            </a:r>
            <a:endParaRPr kumimoji="0" lang="en-US" sz="2800" b="0" i="0" u="none" strike="noStrike" kern="1200" cap="none" spc="-5" normalizeH="0" baseline="0" noProof="0" dirty="0">
              <a:ln>
                <a:noFill/>
              </a:ln>
              <a:solidFill>
                <a:srgbClr val="4F5657"/>
              </a:solidFill>
              <a:effectLst/>
              <a:uLnTx/>
              <a:uFillTx/>
              <a:latin typeface="Trebuchet MS"/>
              <a:ea typeface="+mn-ea"/>
              <a:cs typeface="Trebuchet MS"/>
            </a:endParaRPr>
          </a:p>
          <a:p>
            <a:pPr marL="241300" marR="473075" lvl="0" indent="-228600" algn="l" defTabSz="914400" rtl="0" eaLnBrk="1" fontAlgn="auto" latinLnBrk="0" hangingPunct="1">
              <a:lnSpc>
                <a:spcPts val="3020"/>
              </a:lnSpc>
              <a:spcBef>
                <a:spcPts val="480"/>
              </a:spcBef>
              <a:spcAft>
                <a:spcPts val="0"/>
              </a:spcAft>
              <a:buClrTx/>
              <a:buSzTx/>
              <a:buFont typeface="Arial"/>
              <a:buChar char="•"/>
              <a:tabLst>
                <a:tab pos="241300" algn="l"/>
              </a:tabLst>
              <a:defRPr/>
            </a:pPr>
            <a:r>
              <a:rPr lang="en-US" sz="2800" spc="-5" dirty="0">
                <a:solidFill>
                  <a:srgbClr val="4F5657"/>
                </a:solidFill>
                <a:latin typeface="Trebuchet MS"/>
                <a:cs typeface="Trebuchet MS"/>
              </a:rPr>
              <a:t>2018 serves as base year</a:t>
            </a:r>
            <a:endParaRPr kumimoji="0" lang="en-US" sz="2800" b="0" i="0" u="none" strike="noStrike" kern="1200" cap="none" spc="-5" normalizeH="0" baseline="0" noProof="0" dirty="0">
              <a:ln>
                <a:noFill/>
              </a:ln>
              <a:solidFill>
                <a:srgbClr val="4F5657"/>
              </a:solidFill>
              <a:effectLst/>
              <a:uLnTx/>
              <a:uFillTx/>
              <a:latin typeface="Trebuchet MS"/>
              <a:ea typeface="+mn-ea"/>
              <a:cs typeface="Trebuchet MS"/>
            </a:endParaRPr>
          </a:p>
          <a:p>
            <a:pPr marL="241300" marR="473075" lvl="0" indent="-228600" algn="l" defTabSz="914400" rtl="0" eaLnBrk="1" fontAlgn="auto" latinLnBrk="0" hangingPunct="1">
              <a:lnSpc>
                <a:spcPts val="3020"/>
              </a:lnSpc>
              <a:spcBef>
                <a:spcPts val="480"/>
              </a:spcBef>
              <a:spcAft>
                <a:spcPts val="0"/>
              </a:spcAft>
              <a:buClrTx/>
              <a:buSzTx/>
              <a:buFont typeface="Arial"/>
              <a:buChar char="•"/>
              <a:tabLst>
                <a:tab pos="241300" algn="l"/>
              </a:tabLst>
              <a:defRPr/>
            </a:pPr>
            <a:r>
              <a:rPr lang="en-US" sz="2800" spc="-10" dirty="0">
                <a:solidFill>
                  <a:srgbClr val="4F5657"/>
                </a:solidFill>
                <a:latin typeface="Trebuchet MS"/>
                <a:cs typeface="Trebuchet MS"/>
              </a:rPr>
              <a:t>Report airports’ economic impacts at airport, regional, and statewide levels</a:t>
            </a:r>
          </a:p>
          <a:p>
            <a:pPr marL="12700" marR="0" lvl="0" algn="l" defTabSz="914400" rtl="0" eaLnBrk="1" fontAlgn="auto" latinLnBrk="0" hangingPunct="1">
              <a:lnSpc>
                <a:spcPct val="100000"/>
              </a:lnSpc>
              <a:spcBef>
                <a:spcPts val="610"/>
              </a:spcBef>
              <a:spcAft>
                <a:spcPts val="0"/>
              </a:spcAft>
              <a:buClrTx/>
              <a:buSzTx/>
              <a:tabLst>
                <a:tab pos="241300" algn="l"/>
              </a:tabLst>
              <a:defRPr/>
            </a:pP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6" name="object 26"/>
          <p:cNvSpPr txBox="1"/>
          <p:nvPr/>
        </p:nvSpPr>
        <p:spPr>
          <a:xfrm>
            <a:off x="8800083" y="6577843"/>
            <a:ext cx="140335" cy="202565"/>
          </a:xfrm>
          <a:prstGeom prst="rect">
            <a:avLst/>
          </a:prstGeom>
        </p:spPr>
        <p:txBody>
          <a:bodyPr vert="horz" wrap="square" lIns="0" tIns="3175" rIns="0" bIns="0" rtlCol="0">
            <a:spAutoFit/>
          </a:bodyPr>
          <a:lstStyle/>
          <a:p>
            <a:pPr marL="25400" marR="0" lvl="0" indent="0" algn="l" defTabSz="914400" rtl="0" eaLnBrk="1" fontAlgn="auto" latinLnBrk="0" hangingPunct="1">
              <a:lnSpc>
                <a:spcPct val="100000"/>
              </a:lnSpc>
              <a:spcBef>
                <a:spcPts val="25"/>
              </a:spcBef>
              <a:spcAft>
                <a:spcPts val="0"/>
              </a:spcAft>
              <a:buClrTx/>
              <a:buSzTx/>
              <a:buFontTx/>
              <a:buNone/>
              <a:tabLst/>
              <a:defRPr/>
            </a:pPr>
            <a:fld id="{81D60167-4931-47E6-BA6A-407CBD079E47}" type="slidenum">
              <a:rPr kumimoji="0" sz="1200" b="1" i="0" u="none" strike="noStrike" kern="1200" cap="none" spc="0" normalizeH="0" baseline="0" noProof="0" dirty="0">
                <a:ln>
                  <a:noFill/>
                </a:ln>
                <a:solidFill>
                  <a:srgbClr val="4F5657"/>
                </a:solidFill>
                <a:effectLst/>
                <a:uLnTx/>
                <a:uFillTx/>
                <a:latin typeface="Trebuchet MS"/>
                <a:ea typeface="+mn-ea"/>
                <a:cs typeface="Trebuchet MS"/>
              </a:rPr>
              <a:pPr marL="25400" marR="0" lvl="0" indent="0" algn="l" defTabSz="914400" rtl="0" eaLnBrk="1" fontAlgn="auto" latinLnBrk="0" hangingPunct="1">
                <a:lnSpc>
                  <a:spcPct val="100000"/>
                </a:lnSpc>
                <a:spcBef>
                  <a:spcPts val="25"/>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7" name="Picture 6" descr="A large air plane on a runway&#10;&#10;Description automatically generated">
            <a:extLst>
              <a:ext uri="{FF2B5EF4-FFF2-40B4-BE49-F238E27FC236}">
                <a16:creationId xmlns:a16="http://schemas.microsoft.com/office/drawing/2014/main" id="{8F673690-A8C4-4EE2-B9E6-C3999C6B52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73769"/>
            <a:ext cx="4317833" cy="6280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5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F6668-A74A-404C-A480-465AE9F5511C}"/>
              </a:ext>
            </a:extLst>
          </p:cNvPr>
          <p:cNvSpPr>
            <a:spLocks noGrp="1"/>
          </p:cNvSpPr>
          <p:nvPr>
            <p:ph type="title"/>
          </p:nvPr>
        </p:nvSpPr>
        <p:spPr>
          <a:xfrm>
            <a:off x="6572250" y="618681"/>
            <a:ext cx="2208276" cy="4794567"/>
          </a:xfrm>
        </p:spPr>
        <p:txBody>
          <a:bodyPr vert="horz" lIns="91440" tIns="45720" rIns="91440" bIns="45720" rtlCol="0" anchor="ctr">
            <a:normAutofit/>
          </a:bodyPr>
          <a:lstStyle/>
          <a:p>
            <a:r>
              <a:rPr lang="en-US" sz="2400" dirty="0">
                <a:solidFill>
                  <a:srgbClr val="FFFFFF"/>
                </a:solidFill>
              </a:rPr>
              <a:t>Colorado Office of Economic Development and International Trade (OEDIT) Regions</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FBD6101-5635-49F5-8E1A-FCCABF64D477}"/>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732188" y="942538"/>
            <a:ext cx="5372416" cy="4808332"/>
          </a:xfrm>
          <a:prstGeom prst="rect">
            <a:avLst/>
          </a:prstGeom>
          <a:effectLst/>
        </p:spPr>
      </p:pic>
    </p:spTree>
    <p:extLst>
      <p:ext uri="{BB962C8B-B14F-4D97-AF65-F5344CB8AC3E}">
        <p14:creationId xmlns:p14="http://schemas.microsoft.com/office/powerpoint/2010/main" val="19073140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069A8-F960-42D9-8794-C7FB0477D50E}"/>
              </a:ext>
            </a:extLst>
          </p:cNvPr>
          <p:cNvSpPr>
            <a:spLocks noGrp="1"/>
          </p:cNvSpPr>
          <p:nvPr>
            <p:ph type="title"/>
          </p:nvPr>
        </p:nvSpPr>
        <p:spPr/>
        <p:txBody>
          <a:bodyPr/>
          <a:lstStyle/>
          <a:p>
            <a:r>
              <a:rPr lang="en-US" dirty="0"/>
              <a:t>Economic Impact Categories</a:t>
            </a:r>
          </a:p>
        </p:txBody>
      </p:sp>
      <p:graphicFrame>
        <p:nvGraphicFramePr>
          <p:cNvPr id="6" name="Table 5">
            <a:extLst>
              <a:ext uri="{FF2B5EF4-FFF2-40B4-BE49-F238E27FC236}">
                <a16:creationId xmlns:a16="http://schemas.microsoft.com/office/drawing/2014/main" id="{DC3C6B56-3273-4428-99E0-40F4D392E278}"/>
              </a:ext>
            </a:extLst>
          </p:cNvPr>
          <p:cNvGraphicFramePr>
            <a:graphicFrameLocks noGrp="1"/>
          </p:cNvGraphicFramePr>
          <p:nvPr>
            <p:extLst>
              <p:ext uri="{D42A27DB-BD31-4B8C-83A1-F6EECF244321}">
                <p14:modId xmlns:p14="http://schemas.microsoft.com/office/powerpoint/2010/main" val="2179450741"/>
              </p:ext>
            </p:extLst>
          </p:nvPr>
        </p:nvGraphicFramePr>
        <p:xfrm>
          <a:off x="749458" y="2117915"/>
          <a:ext cx="7645083" cy="3473193"/>
        </p:xfrm>
        <a:graphic>
          <a:graphicData uri="http://schemas.openxmlformats.org/drawingml/2006/table">
            <a:tbl>
              <a:tblPr firstRow="1" firstCol="1" bandRow="1">
                <a:tableStyleId>{0660B408-B3CF-4A94-85FC-2B1E0A45F4A2}</a:tableStyleId>
              </a:tblPr>
              <a:tblGrid>
                <a:gridCol w="1570832">
                  <a:extLst>
                    <a:ext uri="{9D8B030D-6E8A-4147-A177-3AD203B41FA5}">
                      <a16:colId xmlns:a16="http://schemas.microsoft.com/office/drawing/2014/main" val="2124384572"/>
                    </a:ext>
                  </a:extLst>
                </a:gridCol>
                <a:gridCol w="4560570">
                  <a:extLst>
                    <a:ext uri="{9D8B030D-6E8A-4147-A177-3AD203B41FA5}">
                      <a16:colId xmlns:a16="http://schemas.microsoft.com/office/drawing/2014/main" val="3002192752"/>
                    </a:ext>
                  </a:extLst>
                </a:gridCol>
                <a:gridCol w="1513681">
                  <a:extLst>
                    <a:ext uri="{9D8B030D-6E8A-4147-A177-3AD203B41FA5}">
                      <a16:colId xmlns:a16="http://schemas.microsoft.com/office/drawing/2014/main" val="2449846414"/>
                    </a:ext>
                  </a:extLst>
                </a:gridCol>
              </a:tblGrid>
              <a:tr h="518830">
                <a:tc>
                  <a:txBody>
                    <a:bodyPr/>
                    <a:lstStyle/>
                    <a:p>
                      <a:pPr marL="0" marR="0" algn="ctr">
                        <a:lnSpc>
                          <a:spcPct val="125000"/>
                        </a:lnSpc>
                        <a:spcBef>
                          <a:spcPts val="0"/>
                        </a:spcBef>
                        <a:spcAft>
                          <a:spcPts val="0"/>
                        </a:spcAft>
                      </a:pPr>
                      <a:r>
                        <a:rPr lang="en-AU" sz="1800" dirty="0">
                          <a:solidFill>
                            <a:schemeClr val="bg2"/>
                          </a:solidFill>
                          <a:effectLst/>
                          <a:latin typeface="Trebuchet MS" panose="020B0603020202020204" pitchFamily="34" charset="0"/>
                        </a:rPr>
                        <a:t>Term</a:t>
                      </a:r>
                      <a:endParaRPr lang="en-US" sz="1800" dirty="0">
                        <a:solidFill>
                          <a:schemeClr val="bg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ctr">
                        <a:lnSpc>
                          <a:spcPct val="125000"/>
                        </a:lnSpc>
                        <a:spcBef>
                          <a:spcPts val="0"/>
                        </a:spcBef>
                        <a:spcAft>
                          <a:spcPts val="0"/>
                        </a:spcAft>
                      </a:pPr>
                      <a:r>
                        <a:rPr lang="en-AU" sz="1800" dirty="0">
                          <a:solidFill>
                            <a:schemeClr val="bg2"/>
                          </a:solidFill>
                          <a:effectLst/>
                          <a:latin typeface="Trebuchet MS" panose="020B0603020202020204" pitchFamily="34" charset="0"/>
                        </a:rPr>
                        <a:t>Meaning</a:t>
                      </a:r>
                      <a:endParaRPr lang="en-US" sz="1800" dirty="0">
                        <a:solidFill>
                          <a:schemeClr val="bg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ctr">
                        <a:lnSpc>
                          <a:spcPct val="125000"/>
                        </a:lnSpc>
                        <a:spcBef>
                          <a:spcPts val="0"/>
                        </a:spcBef>
                        <a:spcAft>
                          <a:spcPts val="0"/>
                        </a:spcAft>
                      </a:pPr>
                      <a:r>
                        <a:rPr lang="en-AU" sz="1800" dirty="0">
                          <a:solidFill>
                            <a:schemeClr val="bg2"/>
                          </a:solidFill>
                          <a:effectLst/>
                          <a:latin typeface="Trebuchet MS" panose="020B0603020202020204" pitchFamily="34" charset="0"/>
                        </a:rPr>
                        <a:t>Economic Term</a:t>
                      </a:r>
                      <a:endParaRPr lang="en-US" sz="1800" dirty="0">
                        <a:solidFill>
                          <a:schemeClr val="bg2"/>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24185184"/>
                  </a:ext>
                </a:extLst>
              </a:tr>
              <a:tr h="940201">
                <a:tc>
                  <a:txBody>
                    <a:bodyPr/>
                    <a:lstStyle/>
                    <a:p>
                      <a:pPr marL="0" marR="0">
                        <a:lnSpc>
                          <a:spcPct val="125000"/>
                        </a:lnSpc>
                        <a:spcBef>
                          <a:spcPts val="0"/>
                        </a:spcBef>
                        <a:spcAft>
                          <a:spcPts val="0"/>
                        </a:spcAft>
                      </a:pPr>
                      <a:r>
                        <a:rPr lang="en-AU" sz="1600" dirty="0">
                          <a:solidFill>
                            <a:schemeClr val="accent6">
                              <a:lumMod val="50000"/>
                            </a:schemeClr>
                          </a:solidFill>
                          <a:effectLst/>
                          <a:latin typeface="Trebuchet MS" panose="020B0603020202020204" pitchFamily="34" charset="0"/>
                        </a:rPr>
                        <a:t>Direct</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AU" sz="1600" dirty="0">
                          <a:solidFill>
                            <a:schemeClr val="accent6">
                              <a:lumMod val="50000"/>
                            </a:schemeClr>
                          </a:solidFill>
                          <a:effectLst/>
                          <a:latin typeface="Trebuchet MS" panose="020B0603020202020204" pitchFamily="34" charset="0"/>
                        </a:rPr>
                        <a:t>Initial effects that occur on- and off-airport, by spending from visitors and by companies using air transportation services</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AU" sz="1600">
                          <a:solidFill>
                            <a:schemeClr val="accent6">
                              <a:lumMod val="50000"/>
                            </a:schemeClr>
                          </a:solidFill>
                          <a:effectLst/>
                          <a:latin typeface="Trebuchet MS" panose="020B0603020202020204" pitchFamily="34" charset="0"/>
                        </a:rPr>
                        <a:t>Direct</a:t>
                      </a:r>
                      <a:endParaRPr lang="en-US" sz="160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0986846"/>
                  </a:ext>
                </a:extLst>
              </a:tr>
              <a:tr h="940201">
                <a:tc>
                  <a:txBody>
                    <a:bodyPr/>
                    <a:lstStyle/>
                    <a:p>
                      <a:pPr marL="0" marR="0">
                        <a:lnSpc>
                          <a:spcPct val="125000"/>
                        </a:lnSpc>
                        <a:spcBef>
                          <a:spcPts val="0"/>
                        </a:spcBef>
                        <a:spcAft>
                          <a:spcPts val="0"/>
                        </a:spcAft>
                      </a:pPr>
                      <a:r>
                        <a:rPr lang="en-AU" sz="1600">
                          <a:solidFill>
                            <a:schemeClr val="accent6">
                              <a:lumMod val="50000"/>
                            </a:schemeClr>
                          </a:solidFill>
                          <a:effectLst/>
                          <a:latin typeface="Trebuchet MS" panose="020B0603020202020204" pitchFamily="34" charset="0"/>
                        </a:rPr>
                        <a:t>Supplier Sales</a:t>
                      </a:r>
                      <a:endParaRPr lang="en-US" sz="160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AU" sz="1600" dirty="0">
                          <a:solidFill>
                            <a:schemeClr val="accent6">
                              <a:lumMod val="50000"/>
                            </a:schemeClr>
                          </a:solidFill>
                          <a:effectLst/>
                          <a:latin typeface="Trebuchet MS" panose="020B0603020202020204" pitchFamily="34" charset="0"/>
                        </a:rPr>
                        <a:t>Portions of direct revenues used to purchase goods and services from Colorado businesses</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AU" sz="1600" dirty="0">
                          <a:solidFill>
                            <a:schemeClr val="accent6">
                              <a:lumMod val="50000"/>
                            </a:schemeClr>
                          </a:solidFill>
                          <a:effectLst/>
                          <a:latin typeface="Trebuchet MS" panose="020B0603020202020204" pitchFamily="34" charset="0"/>
                        </a:rPr>
                        <a:t>Indirect</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4954003"/>
                  </a:ext>
                </a:extLst>
              </a:tr>
              <a:tr h="940201">
                <a:tc>
                  <a:txBody>
                    <a:bodyPr/>
                    <a:lstStyle/>
                    <a:p>
                      <a:pPr marL="0" marR="0">
                        <a:lnSpc>
                          <a:spcPct val="125000"/>
                        </a:lnSpc>
                        <a:spcBef>
                          <a:spcPts val="0"/>
                        </a:spcBef>
                        <a:spcAft>
                          <a:spcPts val="0"/>
                        </a:spcAft>
                      </a:pPr>
                      <a:r>
                        <a:rPr lang="en-AU" sz="1600" dirty="0">
                          <a:solidFill>
                            <a:schemeClr val="accent6">
                              <a:lumMod val="50000"/>
                            </a:schemeClr>
                          </a:solidFill>
                          <a:effectLst/>
                          <a:latin typeface="Trebuchet MS" panose="020B0603020202020204" pitchFamily="34" charset="0"/>
                        </a:rPr>
                        <a:t>Income Re-spending</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AU" sz="1600" dirty="0">
                          <a:solidFill>
                            <a:schemeClr val="accent6">
                              <a:lumMod val="50000"/>
                            </a:schemeClr>
                          </a:solidFill>
                          <a:effectLst/>
                          <a:latin typeface="Trebuchet MS" panose="020B0603020202020204" pitchFamily="34" charset="0"/>
                        </a:rPr>
                        <a:t>Income earned by workers from direct and supplier sales transactions that are then spent in Colorado (household spending)</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AU" sz="1600" dirty="0">
                          <a:solidFill>
                            <a:schemeClr val="accent6">
                              <a:lumMod val="50000"/>
                            </a:schemeClr>
                          </a:solidFill>
                          <a:effectLst/>
                          <a:latin typeface="Trebuchet MS" panose="020B0603020202020204" pitchFamily="34" charset="0"/>
                        </a:rPr>
                        <a:t>Induced</a:t>
                      </a:r>
                      <a:endParaRPr lang="en-US" sz="1600" dirty="0">
                        <a:solidFill>
                          <a:schemeClr val="accent6">
                            <a:lumMod val="50000"/>
                          </a:schemeClr>
                        </a:solidFill>
                        <a:effectLst/>
                        <a:latin typeface="Trebuchet MS" panose="020B0603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494689"/>
                  </a:ext>
                </a:extLst>
              </a:tr>
            </a:tbl>
          </a:graphicData>
        </a:graphic>
      </p:graphicFrame>
    </p:spTree>
    <p:extLst>
      <p:ext uri="{BB962C8B-B14F-4D97-AF65-F5344CB8AC3E}">
        <p14:creationId xmlns:p14="http://schemas.microsoft.com/office/powerpoint/2010/main" val="42226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8B68-84E7-4D79-9288-E4BA30BC01BE}"/>
              </a:ext>
            </a:extLst>
          </p:cNvPr>
          <p:cNvSpPr>
            <a:spLocks noGrp="1"/>
          </p:cNvSpPr>
          <p:nvPr>
            <p:ph type="title"/>
          </p:nvPr>
        </p:nvSpPr>
        <p:spPr/>
        <p:txBody>
          <a:bodyPr/>
          <a:lstStyle/>
          <a:p>
            <a:r>
              <a:rPr lang="en-US" dirty="0"/>
              <a:t>Economic Impact Measures </a:t>
            </a:r>
          </a:p>
        </p:txBody>
      </p:sp>
      <p:sp>
        <p:nvSpPr>
          <p:cNvPr id="4" name="Rectangle: Rounded Corners 3">
            <a:extLst>
              <a:ext uri="{FF2B5EF4-FFF2-40B4-BE49-F238E27FC236}">
                <a16:creationId xmlns:a16="http://schemas.microsoft.com/office/drawing/2014/main" id="{1FD058A4-9AEF-4532-B3D1-26D118F78257}"/>
              </a:ext>
            </a:extLst>
          </p:cNvPr>
          <p:cNvSpPr/>
          <p:nvPr/>
        </p:nvSpPr>
        <p:spPr>
          <a:xfrm>
            <a:off x="305112" y="1853796"/>
            <a:ext cx="8533777" cy="725481"/>
          </a:xfrm>
          <a:prstGeom prst="roundRect">
            <a:avLst/>
          </a:prstGeom>
          <a:solidFill>
            <a:schemeClr val="bg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FB934-FC6C-4C88-9AF9-47FED2979BC9}"/>
              </a:ext>
            </a:extLst>
          </p:cNvPr>
          <p:cNvSpPr txBox="1"/>
          <p:nvPr/>
        </p:nvSpPr>
        <p:spPr>
          <a:xfrm>
            <a:off x="1052047" y="1924148"/>
            <a:ext cx="7786842" cy="584775"/>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Jobs: </a:t>
            </a:r>
            <a:r>
              <a:rPr lang="en-US" sz="1600" dirty="0">
                <a:solidFill>
                  <a:schemeClr val="accent6">
                    <a:lumMod val="75000"/>
                  </a:schemeClr>
                </a:solidFill>
                <a:latin typeface="Trebuchet MS" panose="020B0603020202020204" pitchFamily="34" charset="0"/>
              </a:rPr>
              <a:t>Jobs are the total number of persons employed, including full- and part-time employees</a:t>
            </a:r>
          </a:p>
        </p:txBody>
      </p:sp>
      <p:pic>
        <p:nvPicPr>
          <p:cNvPr id="6" name="Picture 5">
            <a:extLst>
              <a:ext uri="{FF2B5EF4-FFF2-40B4-BE49-F238E27FC236}">
                <a16:creationId xmlns:a16="http://schemas.microsoft.com/office/drawing/2014/main" id="{1925DE70-D962-4ABC-B888-DFCC7C539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999" y="1943515"/>
            <a:ext cx="671045" cy="488372"/>
          </a:xfrm>
          <a:prstGeom prst="rect">
            <a:avLst/>
          </a:prstGeom>
        </p:spPr>
      </p:pic>
      <p:sp>
        <p:nvSpPr>
          <p:cNvPr id="7" name="Rectangle: Rounded Corners 6">
            <a:extLst>
              <a:ext uri="{FF2B5EF4-FFF2-40B4-BE49-F238E27FC236}">
                <a16:creationId xmlns:a16="http://schemas.microsoft.com/office/drawing/2014/main" id="{F56D45E5-D9BD-4F53-B98F-F525ADFFD391}"/>
              </a:ext>
            </a:extLst>
          </p:cNvPr>
          <p:cNvSpPr/>
          <p:nvPr/>
        </p:nvSpPr>
        <p:spPr>
          <a:xfrm>
            <a:off x="305111" y="2714650"/>
            <a:ext cx="8533777" cy="985095"/>
          </a:xfrm>
          <a:prstGeom prst="roundRect">
            <a:avLst/>
          </a:prstGeom>
          <a:solidFill>
            <a:schemeClr val="bg2"/>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0D670-26F3-4908-94AA-C0EDA09609AC}"/>
              </a:ext>
            </a:extLst>
          </p:cNvPr>
          <p:cNvSpPr txBox="1"/>
          <p:nvPr/>
        </p:nvSpPr>
        <p:spPr>
          <a:xfrm>
            <a:off x="1052047" y="2820323"/>
            <a:ext cx="7786842" cy="830997"/>
          </a:xfrm>
          <a:prstGeom prst="rect">
            <a:avLst/>
          </a:prstGeom>
          <a:noFill/>
        </p:spPr>
        <p:txBody>
          <a:bodyPr wrap="square" rtlCol="0">
            <a:spAutoFit/>
          </a:bodyPr>
          <a:lstStyle/>
          <a:p>
            <a:r>
              <a:rPr lang="en-US" sz="1600" dirty="0">
                <a:solidFill>
                  <a:schemeClr val="accent3"/>
                </a:solidFill>
                <a:latin typeface="Trebuchet MS" panose="020B0603020202020204" pitchFamily="34" charset="0"/>
              </a:rPr>
              <a:t>Payroll: </a:t>
            </a:r>
            <a:r>
              <a:rPr lang="en-US" sz="1600" dirty="0">
                <a:solidFill>
                  <a:schemeClr val="accent6">
                    <a:lumMod val="75000"/>
                  </a:schemeClr>
                </a:solidFill>
                <a:latin typeface="Trebuchet MS" panose="020B0603020202020204" pitchFamily="34" charset="0"/>
              </a:rPr>
              <a:t>Payroll is defined as total employment compensation, including wages and other benefits (e.g. healthcare insurance payments, retirement contributions, etc.). This is also known as “labor income” or “total compensation”.</a:t>
            </a:r>
          </a:p>
        </p:txBody>
      </p:sp>
      <p:pic>
        <p:nvPicPr>
          <p:cNvPr id="8" name="Picture 7">
            <a:extLst>
              <a:ext uri="{FF2B5EF4-FFF2-40B4-BE49-F238E27FC236}">
                <a16:creationId xmlns:a16="http://schemas.microsoft.com/office/drawing/2014/main" id="{0A457221-5931-4594-958E-4EE173E037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1608" y="2950966"/>
            <a:ext cx="609829" cy="569709"/>
          </a:xfrm>
          <a:prstGeom prst="rect">
            <a:avLst/>
          </a:prstGeom>
        </p:spPr>
      </p:pic>
      <p:sp>
        <p:nvSpPr>
          <p:cNvPr id="9" name="Rectangle: Rounded Corners 8">
            <a:extLst>
              <a:ext uri="{FF2B5EF4-FFF2-40B4-BE49-F238E27FC236}">
                <a16:creationId xmlns:a16="http://schemas.microsoft.com/office/drawing/2014/main" id="{DF031384-ADC5-4C85-A484-BD57CCA81595}"/>
              </a:ext>
            </a:extLst>
          </p:cNvPr>
          <p:cNvSpPr/>
          <p:nvPr/>
        </p:nvSpPr>
        <p:spPr>
          <a:xfrm>
            <a:off x="305112" y="3812402"/>
            <a:ext cx="8533777" cy="1187350"/>
          </a:xfrm>
          <a:prstGeom prst="roundRect">
            <a:avLst/>
          </a:prstGeom>
          <a:solidFill>
            <a:schemeClr val="bg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60444C-3725-43D6-B5D7-F883380F4CE8}"/>
              </a:ext>
            </a:extLst>
          </p:cNvPr>
          <p:cNvSpPr txBox="1"/>
          <p:nvPr/>
        </p:nvSpPr>
        <p:spPr>
          <a:xfrm>
            <a:off x="1052046" y="3917561"/>
            <a:ext cx="7665928" cy="1323439"/>
          </a:xfrm>
          <a:prstGeom prst="rect">
            <a:avLst/>
          </a:prstGeom>
          <a:noFill/>
        </p:spPr>
        <p:txBody>
          <a:bodyPr wrap="square" rtlCol="0">
            <a:spAutoFit/>
          </a:bodyPr>
          <a:lstStyle/>
          <a:p>
            <a:r>
              <a:rPr lang="en-US" sz="1600" dirty="0">
                <a:solidFill>
                  <a:schemeClr val="accent4"/>
                </a:solidFill>
                <a:latin typeface="Trebuchet MS" panose="020B0603020202020204" pitchFamily="34" charset="0"/>
              </a:rPr>
              <a:t>Value Added: </a:t>
            </a:r>
            <a:r>
              <a:rPr lang="en-US" sz="1600" dirty="0">
                <a:solidFill>
                  <a:schemeClr val="accent6">
                    <a:lumMod val="75000"/>
                  </a:schemeClr>
                </a:solidFill>
                <a:latin typeface="Trebuchet MS" panose="020B0603020202020204" pitchFamily="34" charset="0"/>
              </a:rPr>
              <a:t>Value added measures the economic productivity of each aviation-related business establishment, calculated as business revenues earned </a:t>
            </a:r>
            <a:r>
              <a:rPr lang="en-US" sz="1600" u="sng" dirty="0">
                <a:solidFill>
                  <a:schemeClr val="accent6">
                    <a:lumMod val="75000"/>
                  </a:schemeClr>
                </a:solidFill>
                <a:latin typeface="Trebuchet MS" panose="020B0603020202020204" pitchFamily="34" charset="0"/>
              </a:rPr>
              <a:t>minus</a:t>
            </a:r>
            <a:r>
              <a:rPr lang="en-US" sz="1600" dirty="0">
                <a:solidFill>
                  <a:schemeClr val="accent6">
                    <a:lumMod val="75000"/>
                  </a:schemeClr>
                </a:solidFill>
                <a:latin typeface="Trebuchet MS" panose="020B0603020202020204" pitchFamily="34" charset="0"/>
              </a:rPr>
              <a:t> the costs of purchasing goods and services from other businesses. It includes all labor compensation, profits, and business taxes paid. </a:t>
            </a:r>
          </a:p>
          <a:p>
            <a:endParaRPr lang="en-US" sz="1600" dirty="0"/>
          </a:p>
        </p:txBody>
      </p:sp>
      <p:pic>
        <p:nvPicPr>
          <p:cNvPr id="11" name="Picture 10">
            <a:extLst>
              <a:ext uri="{FF2B5EF4-FFF2-40B4-BE49-F238E27FC236}">
                <a16:creationId xmlns:a16="http://schemas.microsoft.com/office/drawing/2014/main" id="{D333273F-58AD-4199-93A3-DDB8F387D0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028" y="4121222"/>
            <a:ext cx="581103" cy="569709"/>
          </a:xfrm>
          <a:prstGeom prst="rect">
            <a:avLst/>
          </a:prstGeom>
        </p:spPr>
      </p:pic>
      <p:sp>
        <p:nvSpPr>
          <p:cNvPr id="12" name="Rectangle: Rounded Corners 11">
            <a:extLst>
              <a:ext uri="{FF2B5EF4-FFF2-40B4-BE49-F238E27FC236}">
                <a16:creationId xmlns:a16="http://schemas.microsoft.com/office/drawing/2014/main" id="{24123BDC-63C8-4895-BEA1-AA20EAD20324}"/>
              </a:ext>
            </a:extLst>
          </p:cNvPr>
          <p:cNvSpPr/>
          <p:nvPr/>
        </p:nvSpPr>
        <p:spPr>
          <a:xfrm>
            <a:off x="305112" y="5143354"/>
            <a:ext cx="8533776" cy="1393206"/>
          </a:xfrm>
          <a:prstGeom prst="roundRect">
            <a:avLst/>
          </a:prstGeom>
          <a:solidFill>
            <a:schemeClr val="bg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p:txBody>
      </p:sp>
      <p:sp>
        <p:nvSpPr>
          <p:cNvPr id="15" name="TextBox 14">
            <a:extLst>
              <a:ext uri="{FF2B5EF4-FFF2-40B4-BE49-F238E27FC236}">
                <a16:creationId xmlns:a16="http://schemas.microsoft.com/office/drawing/2014/main" id="{A019183B-B070-4BE4-9E4A-FDACE482F351}"/>
              </a:ext>
            </a:extLst>
          </p:cNvPr>
          <p:cNvSpPr txBox="1"/>
          <p:nvPr/>
        </p:nvSpPr>
        <p:spPr>
          <a:xfrm>
            <a:off x="1052044" y="5168594"/>
            <a:ext cx="7665928" cy="1569660"/>
          </a:xfrm>
          <a:prstGeom prst="rect">
            <a:avLst/>
          </a:prstGeom>
          <a:noFill/>
        </p:spPr>
        <p:txBody>
          <a:bodyPr wrap="square" rtlCol="0">
            <a:spAutoFit/>
          </a:bodyPr>
          <a:lstStyle/>
          <a:p>
            <a:r>
              <a:rPr lang="en-US" sz="1600" dirty="0">
                <a:solidFill>
                  <a:schemeClr val="tx2"/>
                </a:solidFill>
                <a:latin typeface="Trebuchet MS" panose="020B0603020202020204" pitchFamily="34" charset="0"/>
              </a:rPr>
              <a:t>Business Revenues: </a:t>
            </a:r>
            <a:r>
              <a:rPr lang="en-US" sz="1600" dirty="0">
                <a:solidFill>
                  <a:schemeClr val="accent6">
                    <a:lumMod val="75000"/>
                  </a:schemeClr>
                </a:solidFill>
                <a:latin typeface="Trebuchet MS" panose="020B0603020202020204" pitchFamily="34" charset="0"/>
              </a:rPr>
              <a:t>Business revenues incorporate expenditures needed to administer airports, sales of goods and services by airport tenants, budget expenditures by public sector agencies located on airports, the cost of capital expenditures, and visitor spending in Colorado’s hospitality-related sectors. This is also commonly referred to as business “output” or sales.</a:t>
            </a:r>
          </a:p>
          <a:p>
            <a:endParaRPr lang="en-US" sz="1600" dirty="0"/>
          </a:p>
        </p:txBody>
      </p:sp>
      <p:pic>
        <p:nvPicPr>
          <p:cNvPr id="16" name="Picture 15">
            <a:extLst>
              <a:ext uri="{FF2B5EF4-FFF2-40B4-BE49-F238E27FC236}">
                <a16:creationId xmlns:a16="http://schemas.microsoft.com/office/drawing/2014/main" id="{02AE956F-4069-439D-BDB3-A54BCDF32951}"/>
              </a:ext>
            </a:extLst>
          </p:cNvPr>
          <p:cNvPicPr>
            <a:picLocks noChangeAspect="1"/>
          </p:cNvPicPr>
          <p:nvPr/>
        </p:nvPicPr>
        <p:blipFill>
          <a:blip r:embed="rId6"/>
          <a:stretch>
            <a:fillRect/>
          </a:stretch>
        </p:blipFill>
        <p:spPr>
          <a:xfrm>
            <a:off x="421246" y="5501819"/>
            <a:ext cx="590550" cy="676275"/>
          </a:xfrm>
          <a:prstGeom prst="rect">
            <a:avLst/>
          </a:prstGeom>
        </p:spPr>
      </p:pic>
    </p:spTree>
    <p:extLst>
      <p:ext uri="{BB962C8B-B14F-4D97-AF65-F5344CB8AC3E}">
        <p14:creationId xmlns:p14="http://schemas.microsoft.com/office/powerpoint/2010/main" val="490215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7AB4-366E-4384-8A5E-461B54756348}"/>
              </a:ext>
            </a:extLst>
          </p:cNvPr>
          <p:cNvSpPr>
            <a:spLocks noGrp="1"/>
          </p:cNvSpPr>
          <p:nvPr>
            <p:ph type="title"/>
          </p:nvPr>
        </p:nvSpPr>
        <p:spPr/>
        <p:txBody>
          <a:bodyPr/>
          <a:lstStyle/>
          <a:p>
            <a:r>
              <a:rPr lang="en-US" dirty="0"/>
              <a:t>CEIS Terminology Comparison</a:t>
            </a:r>
          </a:p>
        </p:txBody>
      </p:sp>
      <p:graphicFrame>
        <p:nvGraphicFramePr>
          <p:cNvPr id="6" name="object 3">
            <a:extLst>
              <a:ext uri="{FF2B5EF4-FFF2-40B4-BE49-F238E27FC236}">
                <a16:creationId xmlns:a16="http://schemas.microsoft.com/office/drawing/2014/main" id="{8BD0B695-4661-41DF-B200-7C5DD27ABF4D}"/>
              </a:ext>
            </a:extLst>
          </p:cNvPr>
          <p:cNvGraphicFramePr>
            <a:graphicFrameLocks noGrp="1"/>
          </p:cNvGraphicFramePr>
          <p:nvPr>
            <p:extLst>
              <p:ext uri="{D42A27DB-BD31-4B8C-83A1-F6EECF244321}">
                <p14:modId xmlns:p14="http://schemas.microsoft.com/office/powerpoint/2010/main" val="3096366785"/>
              </p:ext>
            </p:extLst>
          </p:nvPr>
        </p:nvGraphicFramePr>
        <p:xfrm>
          <a:off x="692899" y="1712595"/>
          <a:ext cx="7646666" cy="4817120"/>
        </p:xfrm>
        <a:graphic>
          <a:graphicData uri="http://schemas.openxmlformats.org/drawingml/2006/table">
            <a:tbl>
              <a:tblPr firstRow="1" bandRow="1">
                <a:tableStyleId>{2D5ABB26-0587-4C30-8999-92F81FD0307C}</a:tableStyleId>
              </a:tblPr>
              <a:tblGrid>
                <a:gridCol w="1936114">
                  <a:extLst>
                    <a:ext uri="{9D8B030D-6E8A-4147-A177-3AD203B41FA5}">
                      <a16:colId xmlns:a16="http://schemas.microsoft.com/office/drawing/2014/main" val="20000"/>
                    </a:ext>
                  </a:extLst>
                </a:gridCol>
                <a:gridCol w="1936114">
                  <a:extLst>
                    <a:ext uri="{9D8B030D-6E8A-4147-A177-3AD203B41FA5}">
                      <a16:colId xmlns:a16="http://schemas.microsoft.com/office/drawing/2014/main" val="20001"/>
                    </a:ext>
                  </a:extLst>
                </a:gridCol>
                <a:gridCol w="1936114">
                  <a:extLst>
                    <a:ext uri="{9D8B030D-6E8A-4147-A177-3AD203B41FA5}">
                      <a16:colId xmlns:a16="http://schemas.microsoft.com/office/drawing/2014/main" val="20002"/>
                    </a:ext>
                  </a:extLst>
                </a:gridCol>
                <a:gridCol w="1838324">
                  <a:extLst>
                    <a:ext uri="{9D8B030D-6E8A-4147-A177-3AD203B41FA5}">
                      <a16:colId xmlns:a16="http://schemas.microsoft.com/office/drawing/2014/main" val="20003"/>
                    </a:ext>
                  </a:extLst>
                </a:gridCol>
              </a:tblGrid>
              <a:tr h="450850">
                <a:tc>
                  <a:txBody>
                    <a:bodyPr/>
                    <a:lstStyle/>
                    <a:p>
                      <a:pPr>
                        <a:lnSpc>
                          <a:spcPct val="100000"/>
                        </a:lnSpc>
                      </a:pPr>
                      <a:endParaRPr sz="1600" dirty="0">
                        <a:latin typeface="Times New Roman"/>
                        <a:cs typeface="Times New Roman"/>
                      </a:endParaRPr>
                    </a:p>
                  </a:txBody>
                  <a:tcPr marL="0" marR="0" marT="0" marB="0">
                    <a:lnR w="12700">
                      <a:solidFill>
                        <a:srgbClr val="BEBEBE"/>
                      </a:solidFill>
                      <a:prstDash val="solid"/>
                    </a:lnR>
                    <a:lnB w="28575">
                      <a:solidFill>
                        <a:srgbClr val="BEBEBE"/>
                      </a:solidFill>
                      <a:prstDash val="solid"/>
                    </a:lnB>
                  </a:tcPr>
                </a:tc>
                <a:tc>
                  <a:txBody>
                    <a:bodyPr/>
                    <a:lstStyle/>
                    <a:p>
                      <a:pPr>
                        <a:lnSpc>
                          <a:spcPct val="100000"/>
                        </a:lnSpc>
                        <a:spcBef>
                          <a:spcPts val="40"/>
                        </a:spcBef>
                      </a:pPr>
                      <a:endParaRPr sz="1450" dirty="0">
                        <a:latin typeface="Times New Roman"/>
                        <a:cs typeface="Times New Roman"/>
                      </a:endParaRPr>
                    </a:p>
                    <a:p>
                      <a:pPr marL="251460">
                        <a:lnSpc>
                          <a:spcPts val="1739"/>
                        </a:lnSpc>
                        <a:spcBef>
                          <a:spcPts val="5"/>
                        </a:spcBef>
                      </a:pPr>
                      <a:r>
                        <a:rPr sz="1500" b="1" spc="-5" dirty="0">
                          <a:solidFill>
                            <a:srgbClr val="FFFFFF"/>
                          </a:solidFill>
                          <a:latin typeface="Trebuchet MS"/>
                          <a:cs typeface="Trebuchet MS"/>
                        </a:rPr>
                        <a:t>2013 CEIS</a:t>
                      </a:r>
                      <a:r>
                        <a:rPr sz="1500" b="1" spc="-55" dirty="0">
                          <a:solidFill>
                            <a:srgbClr val="FFFFFF"/>
                          </a:solidFill>
                          <a:latin typeface="Trebuchet MS"/>
                          <a:cs typeface="Trebuchet MS"/>
                        </a:rPr>
                        <a:t> </a:t>
                      </a:r>
                      <a:r>
                        <a:rPr sz="1500" b="1" dirty="0">
                          <a:solidFill>
                            <a:srgbClr val="FFFFFF"/>
                          </a:solidFill>
                          <a:latin typeface="Trebuchet MS"/>
                          <a:cs typeface="Trebuchet MS"/>
                        </a:rPr>
                        <a:t>Study</a:t>
                      </a:r>
                      <a:endParaRPr sz="1500" dirty="0">
                        <a:latin typeface="Trebuchet MS"/>
                        <a:cs typeface="Trebuchet MS"/>
                      </a:endParaRPr>
                    </a:p>
                  </a:txBody>
                  <a:tcPr marL="0" marR="0" marT="5080" marB="0">
                    <a:lnL w="12700">
                      <a:solidFill>
                        <a:srgbClr val="BEBEBE"/>
                      </a:solidFill>
                      <a:prstDash val="solid"/>
                    </a:lnL>
                    <a:lnR w="12700">
                      <a:solidFill>
                        <a:srgbClr val="BEBEBE"/>
                      </a:solidFill>
                      <a:prstDash val="solid"/>
                    </a:lnR>
                    <a:lnT w="12700">
                      <a:solidFill>
                        <a:srgbClr val="BEBEBE"/>
                      </a:solidFill>
                      <a:prstDash val="solid"/>
                    </a:lnT>
                    <a:lnB w="28575">
                      <a:solidFill>
                        <a:srgbClr val="BEBEBE"/>
                      </a:solidFill>
                      <a:prstDash val="solid"/>
                    </a:lnB>
                    <a:solidFill>
                      <a:srgbClr val="ED7622"/>
                    </a:solidFill>
                  </a:tcPr>
                </a:tc>
                <a:tc>
                  <a:txBody>
                    <a:bodyPr/>
                    <a:lstStyle/>
                    <a:p>
                      <a:pPr>
                        <a:lnSpc>
                          <a:spcPct val="100000"/>
                        </a:lnSpc>
                        <a:spcBef>
                          <a:spcPts val="35"/>
                        </a:spcBef>
                      </a:pPr>
                      <a:endParaRPr sz="1450">
                        <a:latin typeface="Times New Roman"/>
                        <a:cs typeface="Times New Roman"/>
                      </a:endParaRPr>
                    </a:p>
                    <a:p>
                      <a:pPr algn="ctr">
                        <a:lnSpc>
                          <a:spcPts val="1745"/>
                        </a:lnSpc>
                      </a:pPr>
                      <a:r>
                        <a:rPr sz="1500" b="1" spc="-5" dirty="0">
                          <a:solidFill>
                            <a:srgbClr val="FFFFFF"/>
                          </a:solidFill>
                          <a:latin typeface="Trebuchet MS"/>
                          <a:cs typeface="Trebuchet MS"/>
                        </a:rPr>
                        <a:t>2020</a:t>
                      </a:r>
                      <a:r>
                        <a:rPr sz="1500" b="1" spc="-25" dirty="0">
                          <a:solidFill>
                            <a:srgbClr val="FFFFFF"/>
                          </a:solidFill>
                          <a:latin typeface="Trebuchet MS"/>
                          <a:cs typeface="Trebuchet MS"/>
                        </a:rPr>
                        <a:t> </a:t>
                      </a:r>
                      <a:r>
                        <a:rPr sz="1500" b="1" spc="-5" dirty="0">
                          <a:solidFill>
                            <a:srgbClr val="FFFFFF"/>
                          </a:solidFill>
                          <a:latin typeface="Trebuchet MS"/>
                          <a:cs typeface="Trebuchet MS"/>
                        </a:rPr>
                        <a:t>CEIS</a:t>
                      </a:r>
                      <a:endParaRPr sz="1500">
                        <a:latin typeface="Trebuchet MS"/>
                        <a:cs typeface="Trebuchet MS"/>
                      </a:endParaRPr>
                    </a:p>
                  </a:txBody>
                  <a:tcPr marL="0" marR="0" marT="4445" marB="0">
                    <a:lnL w="12700">
                      <a:solidFill>
                        <a:srgbClr val="BEBEBE"/>
                      </a:solidFill>
                      <a:prstDash val="solid"/>
                    </a:lnL>
                    <a:lnR w="12700">
                      <a:solidFill>
                        <a:srgbClr val="BEBEBE"/>
                      </a:solidFill>
                      <a:prstDash val="solid"/>
                    </a:lnR>
                    <a:lnT w="12700">
                      <a:solidFill>
                        <a:srgbClr val="BEBEBE"/>
                      </a:solidFill>
                      <a:prstDash val="solid"/>
                    </a:lnT>
                    <a:lnB w="28575">
                      <a:solidFill>
                        <a:srgbClr val="BEBEBE"/>
                      </a:solidFill>
                      <a:prstDash val="solid"/>
                    </a:lnB>
                    <a:solidFill>
                      <a:srgbClr val="ED7622"/>
                    </a:solidFill>
                  </a:tcPr>
                </a:tc>
                <a:tc>
                  <a:txBody>
                    <a:bodyPr/>
                    <a:lstStyle/>
                    <a:p>
                      <a:pPr>
                        <a:lnSpc>
                          <a:spcPct val="100000"/>
                        </a:lnSpc>
                        <a:spcBef>
                          <a:spcPts val="40"/>
                        </a:spcBef>
                      </a:pPr>
                      <a:endParaRPr sz="1450" dirty="0">
                        <a:latin typeface="Times New Roman"/>
                        <a:cs typeface="Times New Roman"/>
                      </a:endParaRPr>
                    </a:p>
                    <a:p>
                      <a:pPr marL="635" algn="ctr">
                        <a:lnSpc>
                          <a:spcPts val="1739"/>
                        </a:lnSpc>
                        <a:spcBef>
                          <a:spcPts val="5"/>
                        </a:spcBef>
                      </a:pPr>
                      <a:r>
                        <a:rPr sz="1500" b="1" spc="-5" dirty="0">
                          <a:solidFill>
                            <a:srgbClr val="FFFFFF"/>
                          </a:solidFill>
                          <a:latin typeface="Trebuchet MS"/>
                          <a:cs typeface="Trebuchet MS"/>
                        </a:rPr>
                        <a:t>OEDIT</a:t>
                      </a:r>
                      <a:endParaRPr sz="1500" dirty="0">
                        <a:latin typeface="Trebuchet MS"/>
                        <a:cs typeface="Trebuchet MS"/>
                      </a:endParaRPr>
                    </a:p>
                  </a:txBody>
                  <a:tcPr marL="0" marR="0" marT="5080" marB="0">
                    <a:lnL w="12700">
                      <a:solidFill>
                        <a:srgbClr val="BEBEBE"/>
                      </a:solidFill>
                      <a:prstDash val="solid"/>
                    </a:lnL>
                    <a:lnR w="12700">
                      <a:solidFill>
                        <a:srgbClr val="BEBEBE"/>
                      </a:solidFill>
                      <a:prstDash val="solid"/>
                    </a:lnR>
                    <a:lnT w="12700">
                      <a:solidFill>
                        <a:srgbClr val="BEBEBE"/>
                      </a:solidFill>
                      <a:prstDash val="solid"/>
                    </a:lnT>
                    <a:lnB w="28575">
                      <a:solidFill>
                        <a:srgbClr val="BEBEBE"/>
                      </a:solidFill>
                      <a:prstDash val="solid"/>
                    </a:lnB>
                    <a:solidFill>
                      <a:srgbClr val="ED7622"/>
                    </a:solidFill>
                  </a:tcPr>
                </a:tc>
                <a:extLst>
                  <a:ext uri="{0D108BD9-81ED-4DB2-BD59-A6C34878D82A}">
                    <a16:rowId xmlns:a16="http://schemas.microsoft.com/office/drawing/2014/main" val="10000"/>
                  </a:ext>
                </a:extLst>
              </a:tr>
              <a:tr h="450722">
                <a:tc rowSpan="4">
                  <a:txBody>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marL="85725">
                        <a:lnSpc>
                          <a:spcPct val="100000"/>
                        </a:lnSpc>
                        <a:spcBef>
                          <a:spcPts val="1380"/>
                        </a:spcBef>
                      </a:pPr>
                      <a:r>
                        <a:rPr sz="1500" b="1" spc="-25" dirty="0">
                          <a:solidFill>
                            <a:srgbClr val="FFFFFF"/>
                          </a:solidFill>
                          <a:latin typeface="Trebuchet MS"/>
                          <a:cs typeface="Trebuchet MS"/>
                        </a:rPr>
                        <a:t>Types </a:t>
                      </a:r>
                      <a:r>
                        <a:rPr sz="1500" b="1" dirty="0">
                          <a:solidFill>
                            <a:srgbClr val="FFFFFF"/>
                          </a:solidFill>
                          <a:latin typeface="Trebuchet MS"/>
                          <a:cs typeface="Trebuchet MS"/>
                        </a:rPr>
                        <a:t>of</a:t>
                      </a:r>
                      <a:r>
                        <a:rPr sz="1500" b="1" spc="-10" dirty="0">
                          <a:solidFill>
                            <a:srgbClr val="FFFFFF"/>
                          </a:solidFill>
                          <a:latin typeface="Trebuchet MS"/>
                          <a:cs typeface="Trebuchet MS"/>
                        </a:rPr>
                        <a:t> </a:t>
                      </a:r>
                      <a:r>
                        <a:rPr sz="1500" b="1" spc="-5" dirty="0">
                          <a:solidFill>
                            <a:srgbClr val="FFFFFF"/>
                          </a:solidFill>
                          <a:latin typeface="Trebuchet MS"/>
                          <a:cs typeface="Trebuchet MS"/>
                        </a:rPr>
                        <a:t>Impacts</a:t>
                      </a:r>
                      <a:endParaRPr sz="1500" dirty="0">
                        <a:latin typeface="Trebuchet MS"/>
                        <a:cs typeface="Trebuchet MS"/>
                      </a:endParaRPr>
                    </a:p>
                  </a:txBody>
                  <a:tcPr marL="0" marR="0" marT="0" marB="0">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chemeClr val="accent3"/>
                    </a:solidFill>
                  </a:tcPr>
                </a:tc>
                <a:tc>
                  <a:txBody>
                    <a:bodyPr/>
                    <a:lstStyle/>
                    <a:p>
                      <a:pPr marL="63500">
                        <a:lnSpc>
                          <a:spcPct val="100000"/>
                        </a:lnSpc>
                        <a:spcBef>
                          <a:spcPts val="530"/>
                        </a:spcBef>
                      </a:pPr>
                      <a:r>
                        <a:rPr sz="1500" spc="-5" dirty="0">
                          <a:solidFill>
                            <a:schemeClr val="accent3"/>
                          </a:solidFill>
                          <a:latin typeface="Trebuchet MS"/>
                          <a:cs typeface="Trebuchet MS"/>
                        </a:rPr>
                        <a:t>Jobs/Employment</a:t>
                      </a:r>
                      <a:endParaRPr sz="1500" dirty="0">
                        <a:solidFill>
                          <a:schemeClr val="accent3"/>
                        </a:solidFill>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BEBEBE">
                        <a:alpha val="19999"/>
                      </a:srgbClr>
                    </a:solidFill>
                  </a:tcPr>
                </a:tc>
                <a:tc>
                  <a:txBody>
                    <a:bodyPr/>
                    <a:lstStyle/>
                    <a:p>
                      <a:pPr marL="635" algn="ctr">
                        <a:lnSpc>
                          <a:spcPct val="100000"/>
                        </a:lnSpc>
                        <a:spcBef>
                          <a:spcPts val="565"/>
                        </a:spcBef>
                      </a:pPr>
                      <a:r>
                        <a:rPr sz="1600" b="1" spc="-5" dirty="0">
                          <a:solidFill>
                            <a:srgbClr val="235E39"/>
                          </a:solidFill>
                          <a:latin typeface="Trebuchet MS"/>
                          <a:cs typeface="Trebuchet MS"/>
                        </a:rPr>
                        <a:t>Jobs</a:t>
                      </a:r>
                      <a:endParaRPr sz="1600" b="1" dirty="0">
                        <a:solidFill>
                          <a:srgbClr val="235E39"/>
                        </a:solidFill>
                        <a:latin typeface="Trebuchet MS"/>
                        <a:cs typeface="Trebuchet MS"/>
                      </a:endParaRPr>
                    </a:p>
                  </a:txBody>
                  <a:tcPr marL="0" marR="0" marT="71755" marB="0" anchor="ctr">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BEBEBE">
                        <a:alpha val="19999"/>
                      </a:srgbClr>
                    </a:solidFill>
                  </a:tcPr>
                </a:tc>
                <a:tc>
                  <a:txBody>
                    <a:bodyPr/>
                    <a:lstStyle/>
                    <a:p>
                      <a:pPr marL="64135">
                        <a:lnSpc>
                          <a:spcPct val="100000"/>
                        </a:lnSpc>
                        <a:spcBef>
                          <a:spcPts val="530"/>
                        </a:spcBef>
                      </a:pPr>
                      <a:r>
                        <a:rPr sz="1500" spc="-5" dirty="0">
                          <a:solidFill>
                            <a:srgbClr val="4F5657"/>
                          </a:solidFill>
                          <a:latin typeface="Trebuchet MS"/>
                          <a:cs typeface="Trebuchet MS"/>
                        </a:rPr>
                        <a:t>Employment</a:t>
                      </a:r>
                      <a:endParaRPr sz="1500" dirty="0">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BEBEBE">
                        <a:alpha val="19999"/>
                      </a:srgbClr>
                    </a:solidFill>
                  </a:tcPr>
                </a:tc>
                <a:extLst>
                  <a:ext uri="{0D108BD9-81ED-4DB2-BD59-A6C34878D82A}">
                    <a16:rowId xmlns:a16="http://schemas.microsoft.com/office/drawing/2014/main" val="10001"/>
                  </a:ext>
                </a:extLst>
              </a:tr>
              <a:tr h="450850">
                <a:tc vMerge="1">
                  <a:txBody>
                    <a:bodyPr/>
                    <a:lstStyle/>
                    <a:p>
                      <a:endParaRPr/>
                    </a:p>
                  </a:txBody>
                  <a:tcPr marL="0" marR="0" marT="0" marB="0">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3DAE48"/>
                    </a:solidFill>
                  </a:tcPr>
                </a:tc>
                <a:tc>
                  <a:txBody>
                    <a:bodyPr/>
                    <a:lstStyle/>
                    <a:p>
                      <a:pPr marL="63500">
                        <a:lnSpc>
                          <a:spcPct val="100000"/>
                        </a:lnSpc>
                        <a:spcBef>
                          <a:spcPts val="530"/>
                        </a:spcBef>
                      </a:pPr>
                      <a:r>
                        <a:rPr sz="1500" spc="-10" dirty="0">
                          <a:solidFill>
                            <a:srgbClr val="4F5657"/>
                          </a:solidFill>
                          <a:latin typeface="Trebuchet MS"/>
                          <a:cs typeface="Trebuchet MS"/>
                        </a:rPr>
                        <a:t>Payroll</a:t>
                      </a:r>
                      <a:endParaRPr sz="1500" dirty="0">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marL="1270" algn="ctr">
                        <a:lnSpc>
                          <a:spcPct val="100000"/>
                        </a:lnSpc>
                        <a:spcBef>
                          <a:spcPts val="565"/>
                        </a:spcBef>
                      </a:pPr>
                      <a:r>
                        <a:rPr sz="1600" b="1" spc="-15" dirty="0">
                          <a:solidFill>
                            <a:srgbClr val="235E39"/>
                          </a:solidFill>
                          <a:latin typeface="Trebuchet MS"/>
                          <a:cs typeface="Trebuchet MS"/>
                        </a:rPr>
                        <a:t>Payroll</a:t>
                      </a:r>
                      <a:endParaRPr sz="1600" b="1" dirty="0">
                        <a:solidFill>
                          <a:srgbClr val="235E39"/>
                        </a:solidFill>
                        <a:latin typeface="Trebuchet MS"/>
                        <a:cs typeface="Trebuchet MS"/>
                      </a:endParaRPr>
                    </a:p>
                  </a:txBody>
                  <a:tcPr marL="0" marR="0" marT="7175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marL="64135">
                        <a:lnSpc>
                          <a:spcPct val="100000"/>
                        </a:lnSpc>
                        <a:spcBef>
                          <a:spcPts val="530"/>
                        </a:spcBef>
                      </a:pPr>
                      <a:r>
                        <a:rPr sz="1500" spc="-5" dirty="0">
                          <a:solidFill>
                            <a:srgbClr val="4F5657"/>
                          </a:solidFill>
                          <a:latin typeface="Trebuchet MS"/>
                          <a:cs typeface="Trebuchet MS"/>
                        </a:rPr>
                        <a:t>Labor</a:t>
                      </a:r>
                      <a:r>
                        <a:rPr sz="1500" spc="-15" dirty="0">
                          <a:solidFill>
                            <a:srgbClr val="4F5657"/>
                          </a:solidFill>
                          <a:latin typeface="Trebuchet MS"/>
                          <a:cs typeface="Trebuchet MS"/>
                        </a:rPr>
                        <a:t> </a:t>
                      </a:r>
                      <a:r>
                        <a:rPr sz="1500" spc="-5" dirty="0">
                          <a:solidFill>
                            <a:srgbClr val="4F5657"/>
                          </a:solidFill>
                          <a:latin typeface="Trebuchet MS"/>
                          <a:cs typeface="Trebuchet MS"/>
                        </a:rPr>
                        <a:t>Income</a:t>
                      </a:r>
                      <a:endParaRPr sz="1500">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2"/>
                  </a:ext>
                </a:extLst>
              </a:tr>
              <a:tr h="653669">
                <a:tc vMerge="1">
                  <a:txBody>
                    <a:bodyPr/>
                    <a:lstStyle/>
                    <a:p>
                      <a:endParaRPr/>
                    </a:p>
                  </a:txBody>
                  <a:tcPr marL="0" marR="0" marT="0" marB="0">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3DAE48"/>
                    </a:solidFill>
                  </a:tcPr>
                </a:tc>
                <a:tc>
                  <a:txBody>
                    <a:bodyPr/>
                    <a:lstStyle/>
                    <a:p>
                      <a:pPr marL="120014">
                        <a:lnSpc>
                          <a:spcPct val="100000"/>
                        </a:lnSpc>
                        <a:spcBef>
                          <a:spcPts val="530"/>
                        </a:spcBef>
                      </a:pPr>
                      <a:r>
                        <a:rPr sz="1500" dirty="0">
                          <a:solidFill>
                            <a:srgbClr val="4F5657"/>
                          </a:solidFill>
                          <a:latin typeface="Trebuchet MS"/>
                          <a:cs typeface="Trebuchet MS"/>
                        </a:rPr>
                        <a:t>---</a:t>
                      </a:r>
                      <a:endParaRPr sz="1500">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marL="1270" algn="ctr">
                        <a:lnSpc>
                          <a:spcPct val="100000"/>
                        </a:lnSpc>
                        <a:spcBef>
                          <a:spcPts val="565"/>
                        </a:spcBef>
                      </a:pPr>
                      <a:r>
                        <a:rPr sz="1600" b="1" spc="-25" dirty="0">
                          <a:solidFill>
                            <a:srgbClr val="235E39"/>
                          </a:solidFill>
                          <a:latin typeface="Trebuchet MS"/>
                          <a:cs typeface="Trebuchet MS"/>
                        </a:rPr>
                        <a:t>Value</a:t>
                      </a:r>
                      <a:r>
                        <a:rPr sz="1600" b="1" spc="-80" dirty="0">
                          <a:solidFill>
                            <a:srgbClr val="235E39"/>
                          </a:solidFill>
                          <a:latin typeface="Trebuchet MS"/>
                          <a:cs typeface="Trebuchet MS"/>
                        </a:rPr>
                        <a:t> </a:t>
                      </a:r>
                      <a:r>
                        <a:rPr sz="1600" b="1" spc="-10" dirty="0">
                          <a:solidFill>
                            <a:srgbClr val="235E39"/>
                          </a:solidFill>
                          <a:latin typeface="Trebuchet MS"/>
                          <a:cs typeface="Trebuchet MS"/>
                        </a:rPr>
                        <a:t>Added</a:t>
                      </a:r>
                      <a:endParaRPr sz="1600" b="1" dirty="0">
                        <a:solidFill>
                          <a:srgbClr val="235E39"/>
                        </a:solidFill>
                        <a:latin typeface="Trebuchet MS"/>
                        <a:cs typeface="Trebuchet MS"/>
                      </a:endParaRPr>
                    </a:p>
                  </a:txBody>
                  <a:tcPr marL="0" marR="0" marT="7175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marL="64135">
                        <a:lnSpc>
                          <a:spcPct val="100000"/>
                        </a:lnSpc>
                        <a:spcBef>
                          <a:spcPts val="530"/>
                        </a:spcBef>
                      </a:pPr>
                      <a:r>
                        <a:rPr sz="1500" spc="-5" dirty="0">
                          <a:solidFill>
                            <a:srgbClr val="4F5657"/>
                          </a:solidFill>
                          <a:latin typeface="Trebuchet MS"/>
                          <a:cs typeface="Trebuchet MS"/>
                        </a:rPr>
                        <a:t>Contribution</a:t>
                      </a:r>
                      <a:r>
                        <a:rPr sz="1500" spc="-15" dirty="0">
                          <a:solidFill>
                            <a:srgbClr val="4F5657"/>
                          </a:solidFill>
                          <a:latin typeface="Trebuchet MS"/>
                          <a:cs typeface="Trebuchet MS"/>
                        </a:rPr>
                        <a:t> </a:t>
                      </a:r>
                      <a:r>
                        <a:rPr sz="1500" dirty="0">
                          <a:solidFill>
                            <a:srgbClr val="4F5657"/>
                          </a:solidFill>
                          <a:latin typeface="Trebuchet MS"/>
                          <a:cs typeface="Trebuchet MS"/>
                        </a:rPr>
                        <a:t>to</a:t>
                      </a:r>
                      <a:endParaRPr sz="1500">
                        <a:latin typeface="Trebuchet MS"/>
                        <a:cs typeface="Trebuchet MS"/>
                      </a:endParaRPr>
                    </a:p>
                    <a:p>
                      <a:pPr marL="64135">
                        <a:lnSpc>
                          <a:spcPct val="100000"/>
                        </a:lnSpc>
                        <a:spcBef>
                          <a:spcPts val="905"/>
                        </a:spcBef>
                      </a:pPr>
                      <a:r>
                        <a:rPr sz="1500" dirty="0">
                          <a:solidFill>
                            <a:srgbClr val="4F5657"/>
                          </a:solidFill>
                          <a:latin typeface="Trebuchet MS"/>
                          <a:cs typeface="Trebuchet MS"/>
                        </a:rPr>
                        <a:t>GDP</a:t>
                      </a:r>
                      <a:endParaRPr sz="1500">
                        <a:latin typeface="Trebuchet MS"/>
                        <a:cs typeface="Trebuchet MS"/>
                      </a:endParaRPr>
                    </a:p>
                  </a:txBody>
                  <a:tcPr marL="0" marR="0" marT="6731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extLst>
                  <a:ext uri="{0D108BD9-81ED-4DB2-BD59-A6C34878D82A}">
                    <a16:rowId xmlns:a16="http://schemas.microsoft.com/office/drawing/2014/main" val="10003"/>
                  </a:ext>
                </a:extLst>
              </a:tr>
              <a:tr h="450850">
                <a:tc vMerge="1">
                  <a:txBody>
                    <a:bodyPr/>
                    <a:lstStyle/>
                    <a:p>
                      <a:endParaRPr/>
                    </a:p>
                  </a:txBody>
                  <a:tcPr marL="0" marR="0" marT="0" marB="0">
                    <a:lnL w="12700">
                      <a:solidFill>
                        <a:srgbClr val="BEBEBE"/>
                      </a:solidFill>
                      <a:prstDash val="solid"/>
                    </a:lnL>
                    <a:lnR w="12700">
                      <a:solidFill>
                        <a:srgbClr val="BEBEBE"/>
                      </a:solidFill>
                      <a:prstDash val="solid"/>
                    </a:lnR>
                    <a:lnT w="28575">
                      <a:solidFill>
                        <a:srgbClr val="BEBEBE"/>
                      </a:solidFill>
                      <a:prstDash val="solid"/>
                    </a:lnT>
                    <a:lnB w="12700">
                      <a:solidFill>
                        <a:srgbClr val="BEBEBE"/>
                      </a:solidFill>
                      <a:prstDash val="solid"/>
                    </a:lnB>
                    <a:solidFill>
                      <a:srgbClr val="3DAE48"/>
                    </a:solidFill>
                  </a:tcPr>
                </a:tc>
                <a:tc>
                  <a:txBody>
                    <a:bodyPr/>
                    <a:lstStyle/>
                    <a:p>
                      <a:pPr marL="63500">
                        <a:lnSpc>
                          <a:spcPct val="100000"/>
                        </a:lnSpc>
                        <a:spcBef>
                          <a:spcPts val="535"/>
                        </a:spcBef>
                      </a:pPr>
                      <a:r>
                        <a:rPr sz="1500" spc="-5" dirty="0">
                          <a:solidFill>
                            <a:srgbClr val="4F5657"/>
                          </a:solidFill>
                          <a:latin typeface="Trebuchet MS"/>
                          <a:cs typeface="Trebuchet MS"/>
                        </a:rPr>
                        <a:t>Output</a:t>
                      </a:r>
                      <a:endParaRPr sz="1500">
                        <a:latin typeface="Trebuchet MS"/>
                        <a:cs typeface="Trebuchet MS"/>
                      </a:endParaRPr>
                    </a:p>
                  </a:txBody>
                  <a:tcPr marL="0" marR="0" marT="6794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algn="ctr">
                        <a:lnSpc>
                          <a:spcPct val="100000"/>
                        </a:lnSpc>
                        <a:spcBef>
                          <a:spcPts val="565"/>
                        </a:spcBef>
                      </a:pPr>
                      <a:r>
                        <a:rPr sz="1600" b="1" spc="-10" dirty="0">
                          <a:solidFill>
                            <a:srgbClr val="235E39"/>
                          </a:solidFill>
                          <a:latin typeface="Trebuchet MS"/>
                          <a:cs typeface="Trebuchet MS"/>
                        </a:rPr>
                        <a:t>Business</a:t>
                      </a:r>
                      <a:r>
                        <a:rPr sz="1600" b="1" spc="10" dirty="0">
                          <a:solidFill>
                            <a:srgbClr val="235E39"/>
                          </a:solidFill>
                          <a:latin typeface="Trebuchet MS"/>
                          <a:cs typeface="Trebuchet MS"/>
                        </a:rPr>
                        <a:t> </a:t>
                      </a:r>
                      <a:r>
                        <a:rPr sz="1600" b="1" spc="-10" dirty="0">
                          <a:solidFill>
                            <a:srgbClr val="235E39"/>
                          </a:solidFill>
                          <a:latin typeface="Trebuchet MS"/>
                          <a:cs typeface="Trebuchet MS"/>
                        </a:rPr>
                        <a:t>Revenues</a:t>
                      </a:r>
                      <a:endParaRPr sz="1600" b="1" dirty="0">
                        <a:solidFill>
                          <a:srgbClr val="235E39"/>
                        </a:solidFill>
                        <a:latin typeface="Trebuchet MS"/>
                        <a:cs typeface="Trebuchet MS"/>
                      </a:endParaRPr>
                    </a:p>
                  </a:txBody>
                  <a:tcPr marL="0" marR="0" marT="7175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marL="64135">
                        <a:lnSpc>
                          <a:spcPct val="100000"/>
                        </a:lnSpc>
                        <a:spcBef>
                          <a:spcPts val="535"/>
                        </a:spcBef>
                      </a:pPr>
                      <a:r>
                        <a:rPr sz="1500" dirty="0">
                          <a:solidFill>
                            <a:srgbClr val="4F5657"/>
                          </a:solidFill>
                          <a:latin typeface="Trebuchet MS"/>
                          <a:cs typeface="Trebuchet MS"/>
                        </a:rPr>
                        <a:t>Sales</a:t>
                      </a:r>
                      <a:endParaRPr sz="1500" dirty="0">
                        <a:latin typeface="Trebuchet MS"/>
                        <a:cs typeface="Trebuchet MS"/>
                      </a:endParaRPr>
                    </a:p>
                  </a:txBody>
                  <a:tcPr marL="0" marR="0" marT="6794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4"/>
                  </a:ext>
                </a:extLst>
              </a:tr>
              <a:tr h="320929">
                <a:tc>
                  <a:txBody>
                    <a:bodyPr/>
                    <a:lstStyle/>
                    <a:p>
                      <a:pPr>
                        <a:lnSpc>
                          <a:spcPct val="100000"/>
                        </a:lnSpc>
                      </a:pPr>
                      <a:endParaRPr sz="1600">
                        <a:latin typeface="Times New Roman"/>
                        <a:cs typeface="Times New Roman"/>
                      </a:endParaRPr>
                    </a:p>
                  </a:txBody>
                  <a:tcPr marL="0" marR="0" marT="0" marB="0">
                    <a:lnL w="12700">
                      <a:solidFill>
                        <a:srgbClr val="BEBEBE"/>
                      </a:solidFill>
                      <a:prstDash val="solid"/>
                    </a:lnL>
                    <a:lnR w="12700">
                      <a:solidFill>
                        <a:srgbClr val="FFFFFF"/>
                      </a:solidFill>
                      <a:prstDash val="solid"/>
                    </a:lnR>
                    <a:lnT w="12700">
                      <a:solidFill>
                        <a:srgbClr val="BEBEBE"/>
                      </a:solidFill>
                      <a:prstDash val="solid"/>
                    </a:lnT>
                    <a:lnB w="12700">
                      <a:solidFill>
                        <a:srgbClr val="BEBEBE"/>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BEBEBE"/>
                      </a:solidFill>
                      <a:prstDash val="solid"/>
                    </a:lnT>
                    <a:lnB w="12700">
                      <a:solidFill>
                        <a:srgbClr val="BEBEBE"/>
                      </a:solidFill>
                      <a:prstDash val="solid"/>
                    </a:lnB>
                  </a:tcPr>
                </a:tc>
                <a:tc>
                  <a:txBody>
                    <a:bodyPr/>
                    <a:lstStyle/>
                    <a:p>
                      <a:pPr>
                        <a:lnSpc>
                          <a:spcPct val="100000"/>
                        </a:lnSpc>
                      </a:pPr>
                      <a:endParaRPr sz="1600" b="1">
                        <a:solidFill>
                          <a:srgbClr val="235E39"/>
                        </a:solidFill>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BEBEBE"/>
                      </a:solidFill>
                      <a:prstDash val="solid"/>
                    </a:lnT>
                    <a:lnB w="12700">
                      <a:solidFill>
                        <a:srgbClr val="BEBEBE"/>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FFFFFF"/>
                      </a:solidFill>
                      <a:prstDash val="solid"/>
                    </a:lnL>
                    <a:lnR w="12700">
                      <a:solidFill>
                        <a:srgbClr val="BEBEBE"/>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5"/>
                  </a:ext>
                </a:extLst>
              </a:tr>
              <a:tr h="450850">
                <a:tc rowSpan="4">
                  <a:txBody>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35"/>
                        </a:spcBef>
                      </a:pPr>
                      <a:endParaRPr sz="1950" dirty="0">
                        <a:latin typeface="Times New Roman"/>
                        <a:cs typeface="Times New Roman"/>
                      </a:endParaRPr>
                    </a:p>
                    <a:p>
                      <a:pPr marL="85725" marR="785495">
                        <a:lnSpc>
                          <a:spcPct val="100000"/>
                        </a:lnSpc>
                        <a:spcBef>
                          <a:spcPts val="5"/>
                        </a:spcBef>
                      </a:pPr>
                      <a:r>
                        <a:rPr sz="1500" b="1" spc="-5" dirty="0">
                          <a:solidFill>
                            <a:srgbClr val="FFFFFF"/>
                          </a:solidFill>
                          <a:latin typeface="Trebuchet MS"/>
                          <a:cs typeface="Trebuchet MS"/>
                        </a:rPr>
                        <a:t>Measures</a:t>
                      </a:r>
                      <a:r>
                        <a:rPr sz="1500" b="1" spc="-75" dirty="0">
                          <a:solidFill>
                            <a:srgbClr val="FFFFFF"/>
                          </a:solidFill>
                          <a:latin typeface="Trebuchet MS"/>
                          <a:cs typeface="Trebuchet MS"/>
                        </a:rPr>
                        <a:t> </a:t>
                      </a:r>
                      <a:r>
                        <a:rPr sz="1500" b="1" dirty="0">
                          <a:solidFill>
                            <a:srgbClr val="FFFFFF"/>
                          </a:solidFill>
                          <a:latin typeface="Trebuchet MS"/>
                          <a:cs typeface="Trebuchet MS"/>
                        </a:rPr>
                        <a:t>of  </a:t>
                      </a:r>
                      <a:r>
                        <a:rPr sz="1500" b="1" spc="-5" dirty="0">
                          <a:solidFill>
                            <a:srgbClr val="FFFFFF"/>
                          </a:solidFill>
                          <a:latin typeface="Trebuchet MS"/>
                          <a:cs typeface="Trebuchet MS"/>
                        </a:rPr>
                        <a:t>Impacts</a:t>
                      </a:r>
                      <a:endParaRPr sz="1500" dirty="0">
                        <a:latin typeface="Trebuchet MS"/>
                        <a:cs typeface="Trebuchet MS"/>
                      </a:endParaRPr>
                    </a:p>
                  </a:txBody>
                  <a:tcPr marL="0" marR="0" marT="0" marB="0">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chemeClr val="accent3"/>
                    </a:solidFill>
                  </a:tcPr>
                </a:tc>
                <a:tc>
                  <a:txBody>
                    <a:bodyPr/>
                    <a:lstStyle/>
                    <a:p>
                      <a:pPr marL="63500">
                        <a:lnSpc>
                          <a:spcPct val="100000"/>
                        </a:lnSpc>
                        <a:spcBef>
                          <a:spcPts val="535"/>
                        </a:spcBef>
                      </a:pPr>
                      <a:r>
                        <a:rPr sz="1500" spc="-5" dirty="0">
                          <a:solidFill>
                            <a:srgbClr val="4F5657"/>
                          </a:solidFill>
                          <a:latin typeface="Trebuchet MS"/>
                          <a:cs typeface="Trebuchet MS"/>
                        </a:rPr>
                        <a:t>Initial</a:t>
                      </a:r>
                      <a:endParaRPr sz="1500" dirty="0">
                        <a:latin typeface="Trebuchet MS"/>
                        <a:cs typeface="Trebuchet MS"/>
                      </a:endParaRPr>
                    </a:p>
                  </a:txBody>
                  <a:tcPr marL="0" marR="0" marT="6794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algn="ctr">
                        <a:lnSpc>
                          <a:spcPct val="100000"/>
                        </a:lnSpc>
                        <a:spcBef>
                          <a:spcPts val="570"/>
                        </a:spcBef>
                      </a:pPr>
                      <a:r>
                        <a:rPr sz="1600" b="1" spc="-10" dirty="0">
                          <a:solidFill>
                            <a:srgbClr val="235E39"/>
                          </a:solidFill>
                          <a:latin typeface="Trebuchet MS"/>
                          <a:cs typeface="Trebuchet MS"/>
                        </a:rPr>
                        <a:t>Direct</a:t>
                      </a:r>
                      <a:endParaRPr sz="1600" b="1" dirty="0">
                        <a:solidFill>
                          <a:srgbClr val="235E39"/>
                        </a:solidFill>
                        <a:latin typeface="Trebuchet MS"/>
                        <a:cs typeface="Trebuchet MS"/>
                      </a:endParaRPr>
                    </a:p>
                  </a:txBody>
                  <a:tcPr marL="0" marR="0" marT="7239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marL="64135">
                        <a:lnSpc>
                          <a:spcPct val="100000"/>
                        </a:lnSpc>
                        <a:spcBef>
                          <a:spcPts val="535"/>
                        </a:spcBef>
                      </a:pPr>
                      <a:r>
                        <a:rPr sz="1500" spc="-5" dirty="0">
                          <a:solidFill>
                            <a:srgbClr val="4F5657"/>
                          </a:solidFill>
                          <a:latin typeface="Trebuchet MS"/>
                          <a:cs typeface="Trebuchet MS"/>
                        </a:rPr>
                        <a:t>Direct</a:t>
                      </a:r>
                      <a:endParaRPr sz="1500">
                        <a:latin typeface="Trebuchet MS"/>
                        <a:cs typeface="Trebuchet MS"/>
                      </a:endParaRPr>
                    </a:p>
                  </a:txBody>
                  <a:tcPr marL="0" marR="0" marT="6794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6"/>
                  </a:ext>
                </a:extLst>
              </a:tr>
              <a:tr h="450849">
                <a:tc vMerge="1">
                  <a:txBody>
                    <a:bodyPr/>
                    <a:lstStyle/>
                    <a:p>
                      <a:endParaRPr/>
                    </a:p>
                  </a:txBody>
                  <a:tcPr marL="0" marR="0" marT="0" marB="0">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3DAE48"/>
                    </a:solidFill>
                  </a:tcPr>
                </a:tc>
                <a:tc rowSpan="2">
                  <a:txBody>
                    <a:bodyPr/>
                    <a:lstStyle/>
                    <a:p>
                      <a:pPr>
                        <a:lnSpc>
                          <a:spcPct val="100000"/>
                        </a:lnSpc>
                      </a:pPr>
                      <a:endParaRPr sz="1700" dirty="0">
                        <a:latin typeface="Times New Roman"/>
                        <a:cs typeface="Times New Roman"/>
                      </a:endParaRPr>
                    </a:p>
                    <a:p>
                      <a:pPr>
                        <a:lnSpc>
                          <a:spcPct val="100000"/>
                        </a:lnSpc>
                        <a:spcBef>
                          <a:spcPts val="35"/>
                        </a:spcBef>
                      </a:pPr>
                      <a:endParaRPr sz="1600" dirty="0">
                        <a:latin typeface="Times New Roman"/>
                        <a:cs typeface="Times New Roman"/>
                      </a:endParaRPr>
                    </a:p>
                    <a:p>
                      <a:pPr marL="86360">
                        <a:lnSpc>
                          <a:spcPct val="100000"/>
                        </a:lnSpc>
                        <a:spcBef>
                          <a:spcPts val="5"/>
                        </a:spcBef>
                      </a:pPr>
                      <a:r>
                        <a:rPr sz="1500" spc="-5" dirty="0">
                          <a:solidFill>
                            <a:srgbClr val="4F5657"/>
                          </a:solidFill>
                          <a:latin typeface="Trebuchet MS"/>
                          <a:cs typeface="Trebuchet MS"/>
                        </a:rPr>
                        <a:t>Multiplier</a:t>
                      </a:r>
                      <a:endParaRPr sz="1500" dirty="0">
                        <a:latin typeface="Trebuchet MS"/>
                        <a:cs typeface="Trebuchet MS"/>
                      </a:endParaRPr>
                    </a:p>
                  </a:txBody>
                  <a:tcPr marL="0" marR="0" marT="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marL="635" algn="ctr">
                        <a:lnSpc>
                          <a:spcPct val="100000"/>
                        </a:lnSpc>
                        <a:spcBef>
                          <a:spcPts val="570"/>
                        </a:spcBef>
                      </a:pPr>
                      <a:r>
                        <a:rPr sz="1600" b="1" spc="-10" dirty="0">
                          <a:solidFill>
                            <a:srgbClr val="235E39"/>
                          </a:solidFill>
                          <a:latin typeface="Trebuchet MS"/>
                          <a:cs typeface="Trebuchet MS"/>
                        </a:rPr>
                        <a:t>Supplier</a:t>
                      </a:r>
                      <a:r>
                        <a:rPr sz="1600" b="1" spc="30" dirty="0">
                          <a:solidFill>
                            <a:srgbClr val="235E39"/>
                          </a:solidFill>
                          <a:latin typeface="Trebuchet MS"/>
                          <a:cs typeface="Trebuchet MS"/>
                        </a:rPr>
                        <a:t> </a:t>
                      </a:r>
                      <a:r>
                        <a:rPr sz="1600" b="1" spc="-10" dirty="0">
                          <a:solidFill>
                            <a:srgbClr val="235E39"/>
                          </a:solidFill>
                          <a:latin typeface="Trebuchet MS"/>
                          <a:cs typeface="Trebuchet MS"/>
                        </a:rPr>
                        <a:t>Sales</a:t>
                      </a:r>
                      <a:endParaRPr sz="1600" b="1" dirty="0">
                        <a:solidFill>
                          <a:srgbClr val="235E39"/>
                        </a:solidFill>
                        <a:latin typeface="Trebuchet MS"/>
                        <a:cs typeface="Trebuchet MS"/>
                      </a:endParaRPr>
                    </a:p>
                  </a:txBody>
                  <a:tcPr marL="0" marR="0" marT="7239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marL="64135">
                        <a:lnSpc>
                          <a:spcPct val="100000"/>
                        </a:lnSpc>
                        <a:spcBef>
                          <a:spcPts val="540"/>
                        </a:spcBef>
                      </a:pPr>
                      <a:r>
                        <a:rPr sz="1500" spc="-5" dirty="0">
                          <a:solidFill>
                            <a:srgbClr val="4F5657"/>
                          </a:solidFill>
                          <a:latin typeface="Trebuchet MS"/>
                          <a:cs typeface="Trebuchet MS"/>
                        </a:rPr>
                        <a:t>Indirect</a:t>
                      </a:r>
                      <a:endParaRPr sz="1500">
                        <a:latin typeface="Trebuchet MS"/>
                        <a:cs typeface="Trebuchet MS"/>
                      </a:endParaRPr>
                    </a:p>
                  </a:txBody>
                  <a:tcPr marL="0" marR="0" marT="6858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extLst>
                  <a:ext uri="{0D108BD9-81ED-4DB2-BD59-A6C34878D82A}">
                    <a16:rowId xmlns:a16="http://schemas.microsoft.com/office/drawing/2014/main" val="10007"/>
                  </a:ext>
                </a:extLst>
              </a:tr>
              <a:tr h="686727">
                <a:tc vMerge="1">
                  <a:txBody>
                    <a:bodyPr/>
                    <a:lstStyle/>
                    <a:p>
                      <a:endParaRPr/>
                    </a:p>
                  </a:txBody>
                  <a:tcPr marL="0" marR="0" marT="0" marB="0">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3DAE48"/>
                    </a:solidFill>
                  </a:tcPr>
                </a:tc>
                <a:tc vMerge="1">
                  <a:txBody>
                    <a:bodyPr/>
                    <a:lstStyle/>
                    <a:p>
                      <a:endParaRPr/>
                    </a:p>
                  </a:txBody>
                  <a:tcPr marL="0" marR="0" marT="0" marB="0">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algn="ctr">
                        <a:lnSpc>
                          <a:spcPct val="100000"/>
                        </a:lnSpc>
                        <a:spcBef>
                          <a:spcPts val="570"/>
                        </a:spcBef>
                      </a:pPr>
                      <a:r>
                        <a:rPr sz="1600" b="1" spc="-5" dirty="0">
                          <a:solidFill>
                            <a:srgbClr val="235E39"/>
                          </a:solidFill>
                          <a:latin typeface="Trebuchet MS"/>
                          <a:cs typeface="Trebuchet MS"/>
                        </a:rPr>
                        <a:t>Income</a:t>
                      </a:r>
                      <a:r>
                        <a:rPr sz="1600" b="1" spc="20" dirty="0">
                          <a:solidFill>
                            <a:srgbClr val="235E39"/>
                          </a:solidFill>
                          <a:latin typeface="Trebuchet MS"/>
                          <a:cs typeface="Trebuchet MS"/>
                        </a:rPr>
                        <a:t> </a:t>
                      </a:r>
                      <a:br>
                        <a:rPr lang="en-US" sz="1600" b="1" spc="20" dirty="0">
                          <a:solidFill>
                            <a:srgbClr val="235E39"/>
                          </a:solidFill>
                          <a:latin typeface="Trebuchet MS"/>
                          <a:cs typeface="Trebuchet MS"/>
                        </a:rPr>
                      </a:br>
                      <a:r>
                        <a:rPr sz="1600" b="1" spc="-5" dirty="0">
                          <a:solidFill>
                            <a:srgbClr val="235E39"/>
                          </a:solidFill>
                          <a:latin typeface="Trebuchet MS"/>
                          <a:cs typeface="Trebuchet MS"/>
                        </a:rPr>
                        <a:t>Re-spending</a:t>
                      </a:r>
                      <a:endParaRPr sz="1600" b="1" dirty="0">
                        <a:solidFill>
                          <a:srgbClr val="235E39"/>
                        </a:solidFill>
                        <a:latin typeface="Trebuchet MS"/>
                        <a:cs typeface="Trebuchet MS"/>
                      </a:endParaRPr>
                    </a:p>
                  </a:txBody>
                  <a:tcPr marL="0" marR="0" marT="7239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tc>
                  <a:txBody>
                    <a:bodyPr/>
                    <a:lstStyle/>
                    <a:p>
                      <a:pPr marL="64135">
                        <a:lnSpc>
                          <a:spcPct val="100000"/>
                        </a:lnSpc>
                        <a:spcBef>
                          <a:spcPts val="535"/>
                        </a:spcBef>
                      </a:pPr>
                      <a:r>
                        <a:rPr sz="1500" spc="-5" dirty="0">
                          <a:solidFill>
                            <a:srgbClr val="4F5657"/>
                          </a:solidFill>
                          <a:latin typeface="Trebuchet MS"/>
                          <a:cs typeface="Trebuchet MS"/>
                        </a:rPr>
                        <a:t>Induced</a:t>
                      </a:r>
                      <a:endParaRPr sz="1500" dirty="0">
                        <a:latin typeface="Trebuchet MS"/>
                        <a:cs typeface="Trebuchet MS"/>
                      </a:endParaRPr>
                    </a:p>
                  </a:txBody>
                  <a:tcPr marL="0" marR="0" marT="67945"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8"/>
                  </a:ext>
                </a:extLst>
              </a:tr>
              <a:tr h="450824">
                <a:tc vMerge="1">
                  <a:txBody>
                    <a:bodyPr/>
                    <a:lstStyle/>
                    <a:p>
                      <a:endParaRPr/>
                    </a:p>
                  </a:txBody>
                  <a:tcPr marL="0" marR="0" marT="0" marB="0">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3DAE48"/>
                    </a:solidFill>
                  </a:tcPr>
                </a:tc>
                <a:tc>
                  <a:txBody>
                    <a:bodyPr/>
                    <a:lstStyle/>
                    <a:p>
                      <a:pPr marL="63500">
                        <a:lnSpc>
                          <a:spcPct val="100000"/>
                        </a:lnSpc>
                        <a:spcBef>
                          <a:spcPts val="540"/>
                        </a:spcBef>
                      </a:pPr>
                      <a:r>
                        <a:rPr sz="1500" spc="-40" dirty="0">
                          <a:solidFill>
                            <a:srgbClr val="4F5657"/>
                          </a:solidFill>
                          <a:latin typeface="Trebuchet MS"/>
                          <a:cs typeface="Trebuchet MS"/>
                        </a:rPr>
                        <a:t>Total</a:t>
                      </a:r>
                      <a:endParaRPr sz="1500">
                        <a:latin typeface="Trebuchet MS"/>
                        <a:cs typeface="Trebuchet MS"/>
                      </a:endParaRPr>
                    </a:p>
                  </a:txBody>
                  <a:tcPr marL="0" marR="0" marT="6858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algn="ctr">
                        <a:lnSpc>
                          <a:spcPct val="100000"/>
                        </a:lnSpc>
                        <a:spcBef>
                          <a:spcPts val="570"/>
                        </a:spcBef>
                      </a:pPr>
                      <a:r>
                        <a:rPr sz="1600" b="1" spc="-45" dirty="0">
                          <a:solidFill>
                            <a:srgbClr val="235E39"/>
                          </a:solidFill>
                          <a:latin typeface="Trebuchet MS"/>
                          <a:cs typeface="Trebuchet MS"/>
                        </a:rPr>
                        <a:t>Total</a:t>
                      </a:r>
                      <a:r>
                        <a:rPr sz="1600" b="1" spc="-5" dirty="0">
                          <a:solidFill>
                            <a:srgbClr val="235E39"/>
                          </a:solidFill>
                          <a:latin typeface="Trebuchet MS"/>
                          <a:cs typeface="Trebuchet MS"/>
                        </a:rPr>
                        <a:t> </a:t>
                      </a:r>
                      <a:r>
                        <a:rPr sz="1600" b="1" spc="-10" dirty="0">
                          <a:solidFill>
                            <a:srgbClr val="235E39"/>
                          </a:solidFill>
                          <a:latin typeface="Trebuchet MS"/>
                          <a:cs typeface="Trebuchet MS"/>
                        </a:rPr>
                        <a:t>Impacts</a:t>
                      </a:r>
                      <a:endParaRPr sz="1600" b="1" dirty="0">
                        <a:solidFill>
                          <a:srgbClr val="235E39"/>
                        </a:solidFill>
                        <a:latin typeface="Trebuchet MS"/>
                        <a:cs typeface="Trebuchet MS"/>
                      </a:endParaRPr>
                    </a:p>
                  </a:txBody>
                  <a:tcPr marL="0" marR="0" marT="7239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tc>
                  <a:txBody>
                    <a:bodyPr/>
                    <a:lstStyle/>
                    <a:p>
                      <a:pPr marL="64135">
                        <a:lnSpc>
                          <a:spcPct val="100000"/>
                        </a:lnSpc>
                        <a:spcBef>
                          <a:spcPts val="540"/>
                        </a:spcBef>
                      </a:pPr>
                      <a:r>
                        <a:rPr sz="1500" spc="-40" dirty="0">
                          <a:solidFill>
                            <a:srgbClr val="4F5657"/>
                          </a:solidFill>
                          <a:latin typeface="Trebuchet MS"/>
                          <a:cs typeface="Trebuchet MS"/>
                        </a:rPr>
                        <a:t>Total</a:t>
                      </a:r>
                      <a:endParaRPr sz="1500" dirty="0">
                        <a:latin typeface="Trebuchet MS"/>
                        <a:cs typeface="Trebuchet MS"/>
                      </a:endParaRPr>
                    </a:p>
                  </a:txBody>
                  <a:tcPr marL="0" marR="0" marT="68580" marB="0" anchor="ctr">
                    <a:lnL w="12700">
                      <a:solidFill>
                        <a:srgbClr val="BEBEBE"/>
                      </a:solidFill>
                      <a:prstDash val="solid"/>
                    </a:lnL>
                    <a:lnR w="12700">
                      <a:solidFill>
                        <a:srgbClr val="BEBEBE"/>
                      </a:solidFill>
                      <a:prstDash val="solid"/>
                    </a:lnR>
                    <a:lnT w="12700">
                      <a:solidFill>
                        <a:srgbClr val="BEBEBE"/>
                      </a:solidFill>
                      <a:prstDash val="solid"/>
                    </a:lnT>
                    <a:lnB w="12700">
                      <a:solidFill>
                        <a:srgbClr val="BEBEBE"/>
                      </a:solidFill>
                      <a:prstDash val="solid"/>
                    </a:lnB>
                    <a:solidFill>
                      <a:srgbClr val="BEBEBE">
                        <a:alpha val="19999"/>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111877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Theme">
  <a:themeElements>
    <a:clrScheme name="CDOT CASP-CEIS">
      <a:dk1>
        <a:srgbClr val="343683"/>
      </a:dk1>
      <a:lt1>
        <a:srgbClr val="EE7623"/>
      </a:lt1>
      <a:dk2>
        <a:srgbClr val="343683"/>
      </a:dk2>
      <a:lt2>
        <a:srgbClr val="FFFFFF"/>
      </a:lt2>
      <a:accent1>
        <a:srgbClr val="343683"/>
      </a:accent1>
      <a:accent2>
        <a:srgbClr val="EE7623"/>
      </a:accent2>
      <a:accent3>
        <a:srgbClr val="235E39"/>
      </a:accent3>
      <a:accent4>
        <a:srgbClr val="C32032"/>
      </a:accent4>
      <a:accent5>
        <a:srgbClr val="37657F"/>
      </a:accent5>
      <a:accent6>
        <a:srgbClr val="4F5758"/>
      </a:accent6>
      <a:hlink>
        <a:srgbClr val="1099D6"/>
      </a:hlink>
      <a:folHlink>
        <a:srgbClr val="34368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D73D52737F924396646CF1C866A41D" ma:contentTypeVersion="19" ma:contentTypeDescription="Create a new document." ma:contentTypeScope="" ma:versionID="448c42363d21846fcee822c956d021ba">
  <xsd:schema xmlns:xsd="http://www.w3.org/2001/XMLSchema" xmlns:xs="http://www.w3.org/2001/XMLSchema" xmlns:p="http://schemas.microsoft.com/office/2006/metadata/properties" xmlns:ns1="http://schemas.microsoft.com/sharepoint/v3" xmlns:ns3="c0218e59-9d79-4c79-bab0-9a5a7dbf3f39" xmlns:ns4="60b7f7db-2a1b-44a1-83d7-495dcbe7663d" targetNamespace="http://schemas.microsoft.com/office/2006/metadata/properties" ma:root="true" ma:fieldsID="56bb1dd6bdac72f496f0e992ddf55a3a" ns1:_="" ns3:_="" ns4:_="">
    <xsd:import namespace="http://schemas.microsoft.com/sharepoint/v3"/>
    <xsd:import namespace="c0218e59-9d79-4c79-bab0-9a5a7dbf3f39"/>
    <xsd:import namespace="60b7f7db-2a1b-44a1-83d7-495dcbe7663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218e59-9d79-4c79-bab0-9a5a7dbf3f3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f7db-2a1b-44a1-83d7-495dcbe766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BA53BC3-04C3-46F5-9FE0-30105707C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218e59-9d79-4c79-bab0-9a5a7dbf3f39"/>
    <ds:schemaRef ds:uri="60b7f7db-2a1b-44a1-83d7-495dcbe766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DCEE6-1CD1-4934-997D-50878356724D}">
  <ds:schemaRefs>
    <ds:schemaRef ds:uri="http://schemas.microsoft.com/sharepoint/events"/>
  </ds:schemaRefs>
</ds:datastoreItem>
</file>

<file path=customXml/itemProps3.xml><?xml version="1.0" encoding="utf-8"?>
<ds:datastoreItem xmlns:ds="http://schemas.openxmlformats.org/officeDocument/2006/customXml" ds:itemID="{6DA58870-C589-4015-9583-387B21F4735A}">
  <ds:schemaRefs>
    <ds:schemaRef ds:uri="http://schemas.microsoft.com/sharepoint/v3/contenttype/forms"/>
  </ds:schemaRefs>
</ds:datastoreItem>
</file>

<file path=customXml/itemProps4.xml><?xml version="1.0" encoding="utf-8"?>
<ds:datastoreItem xmlns:ds="http://schemas.openxmlformats.org/officeDocument/2006/customXml" ds:itemID="{0BE7E8BE-B62D-4DD2-A045-E4A7ABB45344}">
  <ds:schemaRefs>
    <ds:schemaRef ds:uri="http://purl.org/dc/terms/"/>
    <ds:schemaRef ds:uri="http://schemas.microsoft.com/office/2006/metadata/properties"/>
    <ds:schemaRef ds:uri="http://schemas.microsoft.com/office/2006/documentManagement/types"/>
    <ds:schemaRef ds:uri="http://schemas.microsoft.com/sharepoint/v3"/>
    <ds:schemaRef ds:uri="60b7f7db-2a1b-44a1-83d7-495dcbe7663d"/>
    <ds:schemaRef ds:uri="http://purl.org/dc/elements/1.1/"/>
    <ds:schemaRef ds:uri="http://schemas.openxmlformats.org/package/2006/metadata/core-properties"/>
    <ds:schemaRef ds:uri="http://schemas.microsoft.com/office/infopath/2007/PartnerControls"/>
    <ds:schemaRef ds:uri="c0218e59-9d79-4c79-bab0-9a5a7dbf3f3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3915</Words>
  <Application>Microsoft Office PowerPoint</Application>
  <PresentationFormat>On-screen Show (4:3)</PresentationFormat>
  <Paragraphs>407</Paragraphs>
  <Slides>33</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Times New Roman</vt:lpstr>
      <vt:lpstr>Trebuchet MS</vt:lpstr>
      <vt:lpstr>Office Theme</vt:lpstr>
      <vt:lpstr>&lt;Airport Name&gt; Economic Impact Presentation   </vt:lpstr>
      <vt:lpstr>What is an Airport Economic  Impact Study?</vt:lpstr>
      <vt:lpstr>Primary Objectives</vt:lpstr>
      <vt:lpstr>Study Airports</vt:lpstr>
      <vt:lpstr>Overview of Analyses</vt:lpstr>
      <vt:lpstr>Colorado Office of Economic Development and International Trade (OEDIT) Regions</vt:lpstr>
      <vt:lpstr>Economic Impact Categories</vt:lpstr>
      <vt:lpstr>Economic Impact Measures </vt:lpstr>
      <vt:lpstr>CEIS Terminology Comparison</vt:lpstr>
      <vt:lpstr>New Term – Value Added</vt:lpstr>
      <vt:lpstr>Calculating Total Impacts</vt:lpstr>
      <vt:lpstr>On-Airport Impacts</vt:lpstr>
      <vt:lpstr>Off-Airport Impacts</vt:lpstr>
      <vt:lpstr>Data Sources and Process Overview</vt:lpstr>
      <vt:lpstr>Economic Impacts of Off-Airport Air Cargo</vt:lpstr>
      <vt:lpstr>Cargo Tonnage Produced by County</vt:lpstr>
      <vt:lpstr>Economic Impact Results</vt:lpstr>
      <vt:lpstr>TOTAL Statewide Aviation Impacts</vt:lpstr>
      <vt:lpstr>Comparison of Statewide Study Results</vt:lpstr>
      <vt:lpstr>TOTAL &lt;Airport Name&gt; Impacts</vt:lpstr>
      <vt:lpstr>Colorado Airport Economic Impacts —  Jobs</vt:lpstr>
      <vt:lpstr>Colorado Airport Economic Impacts —           Payroll (Billions)</vt:lpstr>
      <vt:lpstr>Colorado Airport Economic Impacts —        Value Added (Billions)</vt:lpstr>
      <vt:lpstr>Colorado Airport Economic Impacts —           Business Revenues (Billions)</vt:lpstr>
      <vt:lpstr>Tax Analysis</vt:lpstr>
      <vt:lpstr>Statewide Tax Analysis Findings</vt:lpstr>
      <vt:lpstr>Tax Impacts for &lt;Airport Name&gt; </vt:lpstr>
      <vt:lpstr>Additional Aviation Benefits</vt:lpstr>
      <vt:lpstr>Agriculture</vt:lpstr>
      <vt:lpstr>Airport Stories</vt:lpstr>
      <vt:lpstr>&lt;Airport Name&gt;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Woodwell, Catherine</dc:creator>
  <cp:lastModifiedBy>Lipovic, Lance</cp:lastModifiedBy>
  <cp:revision>13</cp:revision>
  <dcterms:created xsi:type="dcterms:W3CDTF">2020-06-23T01:37:36Z</dcterms:created>
  <dcterms:modified xsi:type="dcterms:W3CDTF">2020-07-09T17:57:42Z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0x010100E4D73D52737F924396646CF1C866A41D</vt:lpwstr>
  </property>
</Properties>
</file>